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29"/>
  </p:notesMasterIdLst>
  <p:sldIdLst>
    <p:sldId id="256" r:id="rId2"/>
    <p:sldId id="277" r:id="rId3"/>
    <p:sldId id="278" r:id="rId4"/>
    <p:sldId id="293" r:id="rId5"/>
    <p:sldId id="295" r:id="rId6"/>
    <p:sldId id="297" r:id="rId7"/>
    <p:sldId id="296" r:id="rId8"/>
    <p:sldId id="31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6" r:id="rId25"/>
    <p:sldId id="314" r:id="rId26"/>
    <p:sldId id="306" r:id="rId27"/>
    <p:sldId id="315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A9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1" autoAdjust="0"/>
    <p:restoredTop sz="94713" autoAdjust="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D1E4B-9DA6-4810-9B92-E6C6F65D4A04}" type="datetimeFigureOut">
              <a:rPr lang="el-GR" smtClean="0"/>
              <a:pPr/>
              <a:t>30/5/2015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0764A-5C5D-49A2-ADF7-9A952FF01A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745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764A-5C5D-49A2-ADF7-9A952FF01A0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31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764A-5C5D-49A2-ADF7-9A952FF01A07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6057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764A-5C5D-49A2-ADF7-9A952FF01A07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870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E264-6916-46FF-8A83-91277DE4472A}" type="datetime1">
              <a:rPr lang="el-GR" smtClean="0"/>
              <a:t>30/5/2015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498E-5C4C-430A-8842-002F8E3016F1}" type="datetime1">
              <a:rPr lang="el-GR" smtClean="0"/>
              <a:t>30/5/2015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B118-ABD3-46D9-A77D-083ECB67AC7E}" type="datetime1">
              <a:rPr lang="el-GR" smtClean="0"/>
              <a:t>30/5/2015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0860-41D2-4F99-8915-C71A91015B89}" type="datetime1">
              <a:rPr lang="el-GR" smtClean="0"/>
              <a:t>30/5/2015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F962-C7B5-4762-9782-80A909BDCE95}" type="datetime1">
              <a:rPr lang="el-GR" smtClean="0"/>
              <a:t>30/5/2015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DA13-4FDC-40F9-8864-22CCF68B743E}" type="datetime1">
              <a:rPr lang="el-GR" smtClean="0"/>
              <a:t>30/5/2015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81A7-2A78-473C-BCEE-E2FC2A20AAB8}" type="datetime1">
              <a:rPr lang="el-GR" smtClean="0"/>
              <a:t>30/5/2015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6FE3-850F-422A-A882-97706161D66D}" type="datetime1">
              <a:rPr lang="el-GR" smtClean="0"/>
              <a:t>30/5/2015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036A-770C-4B79-B6A5-95DD03C68885}" type="datetime1">
              <a:rPr lang="el-GR" smtClean="0"/>
              <a:t>30/5/2015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57CD-BC09-41D7-9C65-F5B81C7B8B82}" type="datetime1">
              <a:rPr lang="el-GR" smtClean="0"/>
              <a:t>30/5/2015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19EFA-A7D7-478C-93C0-42F28FBAABF0}" type="datetime1">
              <a:rPr lang="el-GR" smtClean="0"/>
              <a:t>30/5/2015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34000" t="92000" r="34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02A7-AE0D-48B9-9C24-AD656812804D}" type="datetime1">
              <a:rPr lang="el-GR" smtClean="0"/>
              <a:t>30/5/2015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8892D-20A6-47D2-A1E7-81E118D9A28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778599"/>
            <a:ext cx="7772400" cy="2821852"/>
          </a:xfrm>
        </p:spPr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dirty="0" smtClean="0">
                <a:solidFill>
                  <a:srgbClr val="FF0000"/>
                </a:solidFill>
              </a:rPr>
              <a:t>shadow prices </a:t>
            </a:r>
            <a:r>
              <a:rPr lang="en-US" dirty="0" smtClean="0"/>
              <a:t>in a </a:t>
            </a:r>
            <a:r>
              <a:rPr lang="en-US" dirty="0" smtClean="0">
                <a:solidFill>
                  <a:srgbClr val="FF0000"/>
                </a:solidFill>
              </a:rPr>
              <a:t>linear programing</a:t>
            </a:r>
            <a:r>
              <a:rPr lang="en-US" dirty="0" smtClean="0"/>
              <a:t> representation of </a:t>
            </a:r>
            <a:r>
              <a:rPr lang="en-US" dirty="0" smtClean="0">
                <a:solidFill>
                  <a:srgbClr val="FF0000"/>
                </a:solidFill>
              </a:rPr>
              <a:t>Kanban system </a:t>
            </a:r>
            <a:r>
              <a:rPr lang="en-US" dirty="0" smtClean="0"/>
              <a:t>dynamics to </a:t>
            </a:r>
            <a:r>
              <a:rPr lang="en-US" dirty="0" smtClean="0">
                <a:solidFill>
                  <a:srgbClr val="FF0000"/>
                </a:solidFill>
              </a:rPr>
              <a:t>maximize</a:t>
            </a:r>
            <a:r>
              <a:rPr lang="en-US" dirty="0" smtClean="0"/>
              <a:t> system </a:t>
            </a:r>
            <a:r>
              <a:rPr lang="en-US" dirty="0" smtClean="0">
                <a:solidFill>
                  <a:srgbClr val="FF0000"/>
                </a:solidFill>
              </a:rPr>
              <a:t>throughput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5801" y="3886200"/>
            <a:ext cx="77724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George Liberopoulos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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Kostas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Takoumis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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Dimitrios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Pandelis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Thessaly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of Mechanical Engineering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Volos, Greece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LP representation of Kanban system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10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4" y="1417638"/>
            <a:ext cx="7605216" cy="2212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2034" y="3375081"/>
                <a:ext cx="45991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: Total </a:t>
                </a:r>
                <a:r>
                  <a:rPr lang="en-US" dirty="0"/>
                  <a:t>number of stage-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kanbans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34" y="3375081"/>
                <a:ext cx="4599161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7968" y="3821722"/>
                <a:ext cx="55769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/>
                  <a:t>: Arrival </a:t>
                </a:r>
                <a:r>
                  <a:rPr lang="en-US" dirty="0"/>
                  <a:t>time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raw part to the system,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68" y="3821722"/>
                <a:ext cx="5576934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95778" y="4248739"/>
                <a:ext cx="6546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/>
                  <a:t>: Arrival </a:t>
                </a:r>
                <a:r>
                  <a:rPr lang="en-US" dirty="0"/>
                  <a:t>time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customer demand to the system,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778" y="4248739"/>
                <a:ext cx="6546729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30744" y="4660160"/>
                <a:ext cx="663619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/>
                  <a:t>: Processing </a:t>
                </a:r>
                <a:r>
                  <a:rPr lang="en-US" dirty="0"/>
                  <a:t>time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part in station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744" y="4660160"/>
                <a:ext cx="6636190" cy="381515"/>
              </a:xfrm>
              <a:prstGeom prst="rect">
                <a:avLst/>
              </a:prstGeom>
              <a:blipFill rotWithShape="0">
                <a:blip r:embed="rId6"/>
                <a:stretch>
                  <a:fillRect t="-634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83826" y="5095857"/>
                <a:ext cx="6711533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/>
                  <a:t>: Completion </a:t>
                </a:r>
                <a:r>
                  <a:rPr lang="en-US" dirty="0"/>
                  <a:t>time of </a:t>
                </a:r>
                <a:r>
                  <a:rPr lang="en-US" i="1" dirty="0"/>
                  <a:t>n</a:t>
                </a:r>
                <a:r>
                  <a:rPr lang="en-US" baseline="30000" dirty="0"/>
                  <a:t>th</a:t>
                </a:r>
                <a:r>
                  <a:rPr lang="en-US" dirty="0"/>
                  <a:t> part in station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826" y="5095857"/>
                <a:ext cx="6711533" cy="381515"/>
              </a:xfrm>
              <a:prstGeom prst="rect">
                <a:avLst/>
              </a:prstGeom>
              <a:blipFill rotWithShape="0">
                <a:blip r:embed="rId7"/>
                <a:stretch>
                  <a:fillRect t="-793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55008" y="5574867"/>
                <a:ext cx="664213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/>
                  <a:t>: Departure </a:t>
                </a:r>
                <a:r>
                  <a:rPr lang="en-US" dirty="0"/>
                  <a:t>time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part from stage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008" y="5574867"/>
                <a:ext cx="6642139" cy="381515"/>
              </a:xfrm>
              <a:prstGeom prst="rect">
                <a:avLst/>
              </a:prstGeom>
              <a:blipFill rotWithShape="0">
                <a:blip r:embed="rId8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Ορθογώνιο 11"/>
          <p:cNvSpPr/>
          <p:nvPr/>
        </p:nvSpPr>
        <p:spPr>
          <a:xfrm>
            <a:off x="2661719" y="2779414"/>
            <a:ext cx="289711" cy="2625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/>
          <p:cNvSpPr/>
          <p:nvPr/>
        </p:nvSpPr>
        <p:spPr>
          <a:xfrm>
            <a:off x="3847788" y="2779414"/>
            <a:ext cx="289711" cy="2625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/>
          <p:cNvSpPr/>
          <p:nvPr/>
        </p:nvSpPr>
        <p:spPr>
          <a:xfrm>
            <a:off x="5033857" y="2779414"/>
            <a:ext cx="289711" cy="2625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/>
          <p:cNvSpPr/>
          <p:nvPr/>
        </p:nvSpPr>
        <p:spPr>
          <a:xfrm>
            <a:off x="6175191" y="2695189"/>
            <a:ext cx="289711" cy="2625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/>
          <p:cNvSpPr/>
          <p:nvPr/>
        </p:nvSpPr>
        <p:spPr>
          <a:xfrm>
            <a:off x="1431443" y="2779414"/>
            <a:ext cx="289711" cy="2625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/>
          <p:cNvSpPr/>
          <p:nvPr/>
        </p:nvSpPr>
        <p:spPr>
          <a:xfrm>
            <a:off x="1513025" y="2463518"/>
            <a:ext cx="289711" cy="2625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 17"/>
          <p:cNvSpPr/>
          <p:nvPr/>
        </p:nvSpPr>
        <p:spPr>
          <a:xfrm>
            <a:off x="7302857" y="3393900"/>
            <a:ext cx="289711" cy="2625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 18"/>
          <p:cNvSpPr/>
          <p:nvPr/>
        </p:nvSpPr>
        <p:spPr>
          <a:xfrm>
            <a:off x="2455630" y="2323195"/>
            <a:ext cx="289711" cy="2625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 19"/>
          <p:cNvSpPr/>
          <p:nvPr/>
        </p:nvSpPr>
        <p:spPr>
          <a:xfrm>
            <a:off x="3676435" y="2326588"/>
            <a:ext cx="289711" cy="2625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ρθογώνιο 20"/>
          <p:cNvSpPr/>
          <p:nvPr/>
        </p:nvSpPr>
        <p:spPr>
          <a:xfrm>
            <a:off x="4839996" y="2325582"/>
            <a:ext cx="289711" cy="2625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ρθογώνιο 21"/>
          <p:cNvSpPr/>
          <p:nvPr/>
        </p:nvSpPr>
        <p:spPr>
          <a:xfrm>
            <a:off x="6047782" y="2318560"/>
            <a:ext cx="289711" cy="2625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ρθογώνιο 22"/>
          <p:cNvSpPr/>
          <p:nvPr/>
        </p:nvSpPr>
        <p:spPr>
          <a:xfrm>
            <a:off x="2632914" y="2469163"/>
            <a:ext cx="346351" cy="2625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ρθογώνιο 23"/>
          <p:cNvSpPr/>
          <p:nvPr/>
        </p:nvSpPr>
        <p:spPr>
          <a:xfrm>
            <a:off x="3830889" y="2466396"/>
            <a:ext cx="324880" cy="2625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ρθογώνιο 24"/>
          <p:cNvSpPr/>
          <p:nvPr/>
        </p:nvSpPr>
        <p:spPr>
          <a:xfrm>
            <a:off x="5016958" y="2499358"/>
            <a:ext cx="328056" cy="2625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ρθογώνιο 25"/>
          <p:cNvSpPr/>
          <p:nvPr/>
        </p:nvSpPr>
        <p:spPr>
          <a:xfrm>
            <a:off x="6223498" y="2478859"/>
            <a:ext cx="325727" cy="2625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Ορθογώνιο 26"/>
          <p:cNvSpPr/>
          <p:nvPr/>
        </p:nvSpPr>
        <p:spPr>
          <a:xfrm>
            <a:off x="1024128" y="2478859"/>
            <a:ext cx="306781" cy="2625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Ορθογώνιο 27"/>
          <p:cNvSpPr/>
          <p:nvPr/>
        </p:nvSpPr>
        <p:spPr>
          <a:xfrm>
            <a:off x="2052408" y="2558501"/>
            <a:ext cx="318899" cy="2625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Ορθογώνιο 28"/>
          <p:cNvSpPr/>
          <p:nvPr/>
        </p:nvSpPr>
        <p:spPr>
          <a:xfrm>
            <a:off x="3275359" y="2556813"/>
            <a:ext cx="318899" cy="2625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Ορθογώνιο 29"/>
          <p:cNvSpPr/>
          <p:nvPr/>
        </p:nvSpPr>
        <p:spPr>
          <a:xfrm>
            <a:off x="4471105" y="2552988"/>
            <a:ext cx="318899" cy="2625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Ορθογώνιο 30"/>
          <p:cNvSpPr/>
          <p:nvPr/>
        </p:nvSpPr>
        <p:spPr>
          <a:xfrm>
            <a:off x="5674894" y="2556813"/>
            <a:ext cx="318899" cy="2625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Ορθογώνιο 31"/>
          <p:cNvSpPr/>
          <p:nvPr/>
        </p:nvSpPr>
        <p:spPr>
          <a:xfrm>
            <a:off x="6815117" y="3397594"/>
            <a:ext cx="318899" cy="2625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Ορθογώνιο 32"/>
          <p:cNvSpPr/>
          <p:nvPr/>
        </p:nvSpPr>
        <p:spPr>
          <a:xfrm>
            <a:off x="6863013" y="3035924"/>
            <a:ext cx="318899" cy="2625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251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LP representation of Kanban system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11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92" y="1221468"/>
            <a:ext cx="7605216" cy="2212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2337" y="3200887"/>
                <a:ext cx="6762203" cy="3058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Dynamics: “max +” evolution equations: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fr-FR"/>
                      <m:t>max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,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r-FR" dirty="0"/>
                  <a:t>	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/>
                  <a:t>,	</a:t>
                </a:r>
                <a:r>
                  <a:rPr lang="fr-FR" dirty="0" smtClean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r-FR" dirty="0"/>
                  <a:t>	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dirty="0"/>
                  <a:t>,	</a:t>
                </a:r>
                <a:r>
                  <a:rPr lang="fr-FR" dirty="0" smtClean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=0,…,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=0,…,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/>
                  <a:t>	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/>
                      <m:t>max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,	</a:t>
                </a:r>
                <a:r>
                  <a:rPr lang="fr-FR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=0,…,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r-FR" dirty="0"/>
                  <a:t>	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fr-FR"/>
                      <m:t>max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fr-FR" dirty="0" smtClean="0"/>
              </a:p>
              <a:p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/>
                      <m:t>max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 smtClean="0"/>
                  <a:t> </a:t>
                </a: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37" y="3200887"/>
                <a:ext cx="6762203" cy="3058017"/>
              </a:xfrm>
              <a:prstGeom prst="rect">
                <a:avLst/>
              </a:prstGeom>
              <a:blipFill rotWithShape="0">
                <a:blip r:embed="rId4"/>
                <a:stretch>
                  <a:fillRect l="-812" t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13"/>
          <p:cNvSpPr/>
          <p:nvPr/>
        </p:nvSpPr>
        <p:spPr>
          <a:xfrm>
            <a:off x="5060887" y="2263366"/>
            <a:ext cx="325925" cy="2534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13"/>
          <p:cNvSpPr/>
          <p:nvPr/>
        </p:nvSpPr>
        <p:spPr>
          <a:xfrm>
            <a:off x="4483781" y="2347227"/>
            <a:ext cx="325925" cy="2534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13"/>
          <p:cNvSpPr/>
          <p:nvPr/>
        </p:nvSpPr>
        <p:spPr>
          <a:xfrm>
            <a:off x="4789490" y="2123032"/>
            <a:ext cx="325925" cy="2534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13"/>
          <p:cNvSpPr/>
          <p:nvPr/>
        </p:nvSpPr>
        <p:spPr>
          <a:xfrm>
            <a:off x="3850142" y="2263366"/>
            <a:ext cx="325925" cy="2534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3"/>
          <p:cNvSpPr/>
          <p:nvPr/>
        </p:nvSpPr>
        <p:spPr>
          <a:xfrm>
            <a:off x="5676315" y="2355656"/>
            <a:ext cx="325925" cy="2534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3"/>
          <p:cNvSpPr/>
          <p:nvPr/>
        </p:nvSpPr>
        <p:spPr>
          <a:xfrm>
            <a:off x="1665511" y="5316898"/>
            <a:ext cx="3025362" cy="32845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3"/>
          <p:cNvSpPr/>
          <p:nvPr/>
        </p:nvSpPr>
        <p:spPr>
          <a:xfrm>
            <a:off x="716721" y="3527265"/>
            <a:ext cx="6119943" cy="32845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/>
          <p:cNvSpPr/>
          <p:nvPr/>
        </p:nvSpPr>
        <p:spPr>
          <a:xfrm>
            <a:off x="732816" y="4419834"/>
            <a:ext cx="5997168" cy="3475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3"/>
          <p:cNvSpPr/>
          <p:nvPr/>
        </p:nvSpPr>
        <p:spPr>
          <a:xfrm>
            <a:off x="1666447" y="5608778"/>
            <a:ext cx="2509620" cy="3475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LP representation of Kanban system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12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37772" y="2460294"/>
                <a:ext cx="5606228" cy="1818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	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772" y="2460294"/>
                <a:ext cx="5606228" cy="18180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618561"/>
                <a:ext cx="3490580" cy="1834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fr-FR"/>
                      <m:t>max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Cambria Math" panose="02040503050406030204" pitchFamily="18" charset="0"/>
                    <a:sym typeface="Symbol" panose="05050102010706020507" pitchFamily="18" charset="2"/>
                  </a:rPr>
                  <a:t> 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algn="r"/>
                <a:endParaRPr lang="en-US" i="1" dirty="0">
                  <a:latin typeface="Cambria Math" panose="02040503050406030204" pitchFamily="18" charset="0"/>
                </a:endParaRPr>
              </a:p>
              <a:p>
                <a:pPr algn="r"/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r"/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/>
                      <m:t>max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Cambria Math" panose="02040503050406030204" pitchFamily="18" charset="0"/>
                    <a:sym typeface="Symbol" panose="05050102010706020507" pitchFamily="18" charset="2"/>
                  </a:rPr>
                  <a:t> 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algn="r"/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18561"/>
                <a:ext cx="3490580" cy="1834926"/>
              </a:xfrm>
              <a:prstGeom prst="rect">
                <a:avLst/>
              </a:prstGeom>
              <a:blipFill rotWithShape="0">
                <a:blip r:embed="rId4"/>
                <a:stretch>
                  <a:fillRect t="-1329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08926" y="2012082"/>
                <a:ext cx="3395165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/>
                      <m:t>min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926" y="2012082"/>
                <a:ext cx="3395165" cy="681982"/>
              </a:xfrm>
              <a:prstGeom prst="rect">
                <a:avLst/>
              </a:prstGeom>
              <a:blipFill rotWithShape="0">
                <a:blip r:embed="rId5"/>
                <a:stretch>
                  <a:fillRect t="-61607" b="-5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17979" y="1565544"/>
                <a:ext cx="6403014" cy="3264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LP representation of Kanban system dynamics</a:t>
                </a:r>
              </a:p>
              <a:p>
                <a:endParaRPr lang="en-US" sz="2000" b="1" dirty="0" smtClean="0"/>
              </a:p>
              <a:p>
                <a:endParaRPr lang="fr-FR" dirty="0" smtClean="0"/>
              </a:p>
              <a:p>
                <a:r>
                  <a:rPr lang="en-US" dirty="0" err="1" smtClean="0"/>
                  <a:t>s.t.</a:t>
                </a:r>
                <a:r>
                  <a:rPr lang="en-US" dirty="0" smtClean="0"/>
                  <a:t>	</a:t>
                </a:r>
              </a:p>
              <a:p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	</a:t>
                </a:r>
                <a:endParaRPr lang="en-US" dirty="0" smtClean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979" y="1565544"/>
                <a:ext cx="6403014" cy="3264612"/>
              </a:xfrm>
              <a:prstGeom prst="rect">
                <a:avLst/>
              </a:prstGeom>
              <a:blipFill rotWithShape="0">
                <a:blip r:embed="rId6"/>
                <a:stretch>
                  <a:fillRect l="-951" t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80366" y="5010918"/>
                <a:ext cx="6647450" cy="947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Solving the above LP is equivalent to simulating the Kanban system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Input parameters</a:t>
                </a:r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(random </a:t>
                </a:r>
                <a:r>
                  <a:rPr lang="en-US" dirty="0" err="1" smtClean="0"/>
                  <a:t>variates</a:t>
                </a:r>
                <a:r>
                  <a:rPr lang="en-US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Decision variables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366" y="5010918"/>
                <a:ext cx="6647450" cy="947695"/>
              </a:xfrm>
              <a:prstGeom prst="rect">
                <a:avLst/>
              </a:prstGeom>
              <a:blipFill rotWithShape="0">
                <a:blip r:embed="rId7"/>
                <a:stretch>
                  <a:fillRect l="-826" t="-3226" b="-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0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24" y="2803380"/>
            <a:ext cx="7605216" cy="2212802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LP representation of Kanban system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13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213" y="2802630"/>
            <a:ext cx="6602831" cy="1778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6350" y="1417638"/>
                <a:ext cx="810039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This study</a:t>
                </a:r>
              </a:p>
              <a:p>
                <a:r>
                  <a:rPr lang="en-US" sz="2000" b="1" dirty="0" smtClean="0"/>
                  <a:t>Saturated Kanban system: </a:t>
                </a:r>
                <a:r>
                  <a:rPr lang="en-US" sz="2000" dirty="0" smtClean="0"/>
                  <a:t>Kanban system with infinite raw parts and customer demands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 smtClean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50" y="1417638"/>
                <a:ext cx="8100393" cy="1384995"/>
              </a:xfrm>
              <a:prstGeom prst="rect">
                <a:avLst/>
              </a:prstGeom>
              <a:blipFill rotWithShape="0">
                <a:blip r:embed="rId4"/>
                <a:stretch>
                  <a:fillRect l="-1129" t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1334087" y="3650038"/>
            <a:ext cx="365760" cy="3618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334087" y="3650038"/>
            <a:ext cx="365760" cy="3618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140548" y="4186360"/>
            <a:ext cx="365760" cy="3618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140548" y="4186360"/>
            <a:ext cx="365760" cy="3618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6349" y="4792807"/>
            <a:ext cx="8100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throughput </a:t>
            </a:r>
            <a:r>
              <a:rPr lang="en-US" sz="2000" dirty="0" smtClean="0"/>
              <a:t>of the saturated Kanban system defines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upper limit </a:t>
            </a:r>
            <a:r>
              <a:rPr lang="en-US" sz="2000" dirty="0"/>
              <a:t>of the average customer </a:t>
            </a:r>
            <a:r>
              <a:rPr lang="en-US" sz="2000" dirty="0">
                <a:solidFill>
                  <a:srgbClr val="FF0000"/>
                </a:solidFill>
              </a:rPr>
              <a:t>demand rate </a:t>
            </a:r>
            <a:r>
              <a:rPr lang="en-US" sz="2000" dirty="0"/>
              <a:t>that the regular </a:t>
            </a:r>
            <a:r>
              <a:rPr lang="en-US" sz="2000" dirty="0" err="1"/>
              <a:t>kanban</a:t>
            </a:r>
            <a:r>
              <a:rPr lang="en-US" sz="2000" dirty="0"/>
              <a:t> system can </a:t>
            </a:r>
            <a:r>
              <a:rPr lang="en-US" sz="2000" dirty="0" smtClean="0"/>
              <a:t>satisfy.</a:t>
            </a:r>
          </a:p>
        </p:txBody>
      </p:sp>
      <p:sp>
        <p:nvSpPr>
          <p:cNvPr id="17" name="Ορθογώνιο 13"/>
          <p:cNvSpPr/>
          <p:nvPr/>
        </p:nvSpPr>
        <p:spPr>
          <a:xfrm>
            <a:off x="2883202" y="2416808"/>
            <a:ext cx="3623106" cy="3475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 13"/>
          <p:cNvSpPr/>
          <p:nvPr/>
        </p:nvSpPr>
        <p:spPr>
          <a:xfrm>
            <a:off x="603298" y="3775714"/>
            <a:ext cx="749077" cy="3475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 13"/>
          <p:cNvSpPr/>
          <p:nvPr/>
        </p:nvSpPr>
        <p:spPr>
          <a:xfrm>
            <a:off x="6413931" y="4703168"/>
            <a:ext cx="749077" cy="3475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10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LP representation of Kanban system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14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596" y="1087299"/>
                <a:ext cx="8308532" cy="2724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LP representation of Saturated Kanban </a:t>
                </a:r>
                <a:r>
                  <a:rPr lang="en-US" b="1" dirty="0"/>
                  <a:t>system dynamics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min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nary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 err="1" smtClean="0"/>
                  <a:t>s.t.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      </a:t>
                </a:r>
                <a:r>
                  <a:rPr lang="en-US" dirty="0" smtClean="0"/>
                  <a:t>    (</a:t>
                </a:r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  <a:r>
                  <a:rPr lang="en-US" dirty="0" smtClean="0"/>
                  <a:t>)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96" y="1087299"/>
                <a:ext cx="8308532" cy="2724079"/>
              </a:xfrm>
              <a:prstGeom prst="rect">
                <a:avLst/>
              </a:prstGeom>
              <a:blipFill rotWithShape="0">
                <a:blip r:embed="rId2"/>
                <a:stretch>
                  <a:fillRect l="-660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6596" y="3895531"/>
                <a:ext cx="8100393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obj. fun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throughput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en-US" i="1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96" y="3895531"/>
                <a:ext cx="8100393" cy="396519"/>
              </a:xfrm>
              <a:prstGeom prst="rect">
                <a:avLst/>
              </a:prstGeom>
              <a:blipFill rotWithShape="0">
                <a:blip r:embed="rId3"/>
                <a:stretch>
                  <a:fillRect l="-527" t="-6154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6595" y="4315496"/>
                <a:ext cx="8100393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</m:t>
                    </m:r>
                  </m:oMath>
                </a14:m>
                <a:r>
                  <a:rPr lang="en-US" dirty="0" smtClean="0"/>
                  <a:t> marginal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in </a:t>
                </a:r>
                <a:r>
                  <a:rPr lang="en-US" dirty="0" smtClean="0"/>
                  <a:t>the objective function, </a:t>
                </a:r>
                <a:r>
                  <a:rPr lang="en-US" dirty="0"/>
                  <a:t>if the </a:t>
                </a:r>
                <a:r>
                  <a:rPr lang="en-US" dirty="0" err="1"/>
                  <a:t>rhs</a:t>
                </a:r>
                <a:r>
                  <a:rPr lang="en-US" dirty="0"/>
                  <a:t> of 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dirty="0" smtClean="0"/>
                  <a:t>) is slightly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95" y="4315496"/>
                <a:ext cx="8100393" cy="381515"/>
              </a:xfrm>
              <a:prstGeom prst="rect">
                <a:avLst/>
              </a:prstGeom>
              <a:blipFill rotWithShape="0">
                <a:blip r:embed="rId4"/>
                <a:stretch>
                  <a:fillRect l="-527" t="-793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6594" y="4845057"/>
                <a:ext cx="8100393" cy="685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Rhs of (</a:t>
                </a:r>
                <a:r>
                  <a:rPr lang="en-US" b="0" dirty="0" smtClean="0">
                    <a:solidFill>
                      <a:srgbClr val="FF0000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A</a:t>
                </a:r>
                <a:r>
                  <a:rPr lang="en-US" b="0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 smtClean="0"/>
                  <a:t>,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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indirectly </a:t>
                </a:r>
                <a:r>
                  <a:rPr lang="en-US" dirty="0"/>
                  <a:t>signals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 </m:t>
                    </m:r>
                  </m:oMath>
                </a14:m>
                <a:r>
                  <a:rPr lang="en-US" dirty="0"/>
                  <a:t>in the objective function caused by </a:t>
                </a:r>
                <a:r>
                  <a:rPr lang="en-US" dirty="0" smtClean="0"/>
                  <a:t>a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assuming that this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 </m:t>
                    </m:r>
                  </m:oMath>
                </a14:m>
                <a:r>
                  <a:rPr lang="en-US" dirty="0"/>
                  <a:t>affects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(for the specific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94" y="4845057"/>
                <a:ext cx="8100393" cy="685701"/>
              </a:xfrm>
              <a:prstGeom prst="rect">
                <a:avLst/>
              </a:prstGeom>
              <a:blipFill rotWithShape="0">
                <a:blip r:embed="rId5"/>
                <a:stretch>
                  <a:fillRect l="-527" t="-4464" r="-602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6593" y="5614153"/>
                <a:ext cx="8100393" cy="668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</m:t>
                    </m:r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indirectly signals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 </m:t>
                    </m:r>
                  </m:oMath>
                </a14:m>
                <a:r>
                  <a:rPr lang="en-US" dirty="0"/>
                  <a:t>in the objective function caused by </a:t>
                </a:r>
                <a:r>
                  <a:rPr lang="en-US" dirty="0" smtClean="0"/>
                  <a:t>a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over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93" y="5614153"/>
                <a:ext cx="8100393" cy="668196"/>
              </a:xfrm>
              <a:prstGeom prst="rect">
                <a:avLst/>
              </a:prstGeom>
              <a:blipFill rotWithShape="0">
                <a:blip r:embed="rId6"/>
                <a:stretch>
                  <a:fillRect l="-527" t="-64545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15986" y="1692194"/>
                <a:ext cx="1716134" cy="1512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</a:t>
                </a:r>
                <a:r>
                  <a:rPr lang="en-US" dirty="0"/>
                  <a:t>shadow price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	</a:t>
                </a:r>
              </a:p>
              <a:p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986" y="1692194"/>
                <a:ext cx="1716134" cy="1512978"/>
              </a:xfrm>
              <a:prstGeom prst="rect">
                <a:avLst/>
              </a:prstGeom>
              <a:blipFill rotWithShape="0">
                <a:blip r:embed="rId7"/>
                <a:stretch>
                  <a:fillRect l="-3191" t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23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LP representation of Kanban system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15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407" y="1417638"/>
                <a:ext cx="8100393" cy="4678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Optimization Problem</a:t>
                </a:r>
                <a:endParaRPr lang="en-US" sz="2000" b="1" dirty="0"/>
              </a:p>
              <a:p>
                <a:endParaRPr lang="en-US" sz="2000" dirty="0"/>
              </a:p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Allocate</a:t>
                </a:r>
                <a:r>
                  <a:rPr lang="en-US" sz="2000" dirty="0" smtClean="0"/>
                  <a:t> a fixed number of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kanbans</a:t>
                </a:r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 smtClean="0"/>
                  <a:t>, among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 smtClean="0"/>
                  <a:t> stages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maximize throughput</a:t>
                </a:r>
                <a:r>
                  <a:rPr lang="en-US" sz="2000" dirty="0" smtClean="0"/>
                  <a:t>.</a:t>
                </a:r>
                <a:endParaRPr lang="el-GR" sz="2000" dirty="0" smtClean="0"/>
              </a:p>
              <a:p>
                <a:endParaRPr lang="el-GR" sz="2000" dirty="0"/>
              </a:p>
              <a:p>
                <a:r>
                  <a:rPr lang="en-US" sz="2000" b="1" dirty="0" smtClean="0"/>
                  <a:t>Iterative Solution Algorithm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Start with some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initial allocation</a:t>
                </a:r>
                <a:r>
                  <a:rPr lang="en-US" sz="2000" dirty="0"/>
                  <a:t>, e.g., uniform allocation of </a:t>
                </a:r>
                <a:r>
                  <a:rPr lang="en-US" sz="2000" dirty="0" err="1"/>
                  <a:t>kanbans</a:t>
                </a:r>
                <a:r>
                  <a:rPr lang="en-US" sz="2000" dirty="0"/>
                  <a:t> among stages. </a:t>
                </a:r>
                <a:endParaRPr lang="en-US" sz="20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/>
                  <a:t>In each iteration,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solve LP </a:t>
                </a:r>
                <a:r>
                  <a:rPr lang="en-US" sz="2000" dirty="0" smtClean="0"/>
                  <a:t>and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compute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throughput</a:t>
                </a:r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b="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Increase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by one </a:t>
                </a:r>
                <a:r>
                  <a:rPr lang="en-US" sz="2000" dirty="0"/>
                  <a:t>the number of </a:t>
                </a:r>
                <a:r>
                  <a:rPr lang="en-US" sz="2000" dirty="0" err="1"/>
                  <a:t>kanbans</a:t>
                </a:r>
                <a:r>
                  <a:rPr lang="en-US" sz="2000" dirty="0"/>
                  <a:t> of the stage with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highest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decrease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by one </a:t>
                </a:r>
                <a:r>
                  <a:rPr lang="en-US" sz="2000" dirty="0"/>
                  <a:t>the number of </a:t>
                </a:r>
                <a:r>
                  <a:rPr lang="en-US" sz="2000" dirty="0" err="1"/>
                  <a:t>kanbans</a:t>
                </a:r>
                <a:r>
                  <a:rPr lang="en-US" sz="2000" dirty="0"/>
                  <a:t> of the stage with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lowest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(stages with only one </a:t>
                </a:r>
                <a:r>
                  <a:rPr lang="en-US" sz="2000" dirty="0" err="1"/>
                  <a:t>kanban</a:t>
                </a:r>
                <a:r>
                  <a:rPr lang="en-US" sz="2000" dirty="0"/>
                  <a:t> are skipped). </a:t>
                </a:r>
                <a:endParaRPr lang="en-US" sz="20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dirty="0" smtClean="0"/>
                  <a:t>Stop </a:t>
                </a:r>
                <a:r>
                  <a:rPr lang="en-US" sz="2000" dirty="0"/>
                  <a:t>if </a:t>
                </a:r>
                <a:r>
                  <a:rPr lang="en-US" sz="2000" dirty="0" smtClean="0"/>
                  <a:t>the resulting allocation: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 dirty="0" smtClean="0"/>
                  <a:t>has </a:t>
                </a:r>
                <a:r>
                  <a:rPr lang="en-US" sz="2000" dirty="0"/>
                  <a:t>been </a:t>
                </a:r>
                <a:r>
                  <a:rPr lang="en-US" sz="2000" dirty="0" smtClean="0"/>
                  <a:t>encountered in </a:t>
                </a:r>
                <a:r>
                  <a:rPr lang="en-US" sz="2000" dirty="0"/>
                  <a:t>a previous iteration </a:t>
                </a:r>
                <a:r>
                  <a:rPr lang="en-US" sz="2000" dirty="0" smtClean="0"/>
                  <a:t>or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 dirty="0" smtClean="0"/>
                  <a:t>has one </a:t>
                </a:r>
                <a:r>
                  <a:rPr lang="en-US" sz="2000" dirty="0" err="1" smtClean="0"/>
                  <a:t>kanban</a:t>
                </a:r>
                <a:r>
                  <a:rPr lang="en-US" sz="2000" dirty="0" smtClean="0"/>
                  <a:t> in all stages </a:t>
                </a:r>
                <a:r>
                  <a:rPr lang="en-US" sz="2000" dirty="0"/>
                  <a:t>but </a:t>
                </a:r>
                <a:r>
                  <a:rPr lang="en-US" sz="2000" dirty="0" smtClean="0"/>
                  <a:t>one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7" y="1417638"/>
                <a:ext cx="8100393" cy="4678204"/>
              </a:xfrm>
              <a:prstGeom prst="rect">
                <a:avLst/>
              </a:prstGeom>
              <a:blipFill rotWithShape="0">
                <a:blip r:embed="rId2"/>
                <a:stretch>
                  <a:fillRect l="-828" t="-782" r="-828" b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4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/>
          <p:nvPr/>
        </p:nvSpPr>
        <p:spPr>
          <a:xfrm>
            <a:off x="7340065" y="3236716"/>
            <a:ext cx="723332" cy="300776"/>
          </a:xfrm>
          <a:prstGeom prst="rect">
            <a:avLst/>
          </a:prstGeom>
          <a:solidFill>
            <a:srgbClr val="FF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Θέση περιεχομένου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18431239"/>
                  </p:ext>
                </p:extLst>
              </p:nvPr>
            </p:nvGraphicFramePr>
            <p:xfrm>
              <a:off x="1152000" y="1549166"/>
              <a:ext cx="6804000" cy="463905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32000"/>
                    <a:gridCol w="432000"/>
                    <a:gridCol w="432000"/>
                    <a:gridCol w="432000"/>
                    <a:gridCol w="432000"/>
                    <a:gridCol w="432000"/>
                    <a:gridCol w="432000"/>
                    <a:gridCol w="792000"/>
                    <a:gridCol w="432000"/>
                    <a:gridCol w="468000"/>
                    <a:gridCol w="432000"/>
                    <a:gridCol w="828000"/>
                    <a:gridCol w="828000"/>
                  </a:tblGrid>
                  <a:tr h="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𝑇𝐻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𝑎𝑣𝑒𝑟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𝑇𝐻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𝑎𝑣𝑒𝑟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% </a:t>
                          </a:r>
                          <a:r>
                            <a:rPr lang="el-GR" sz="16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incr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0.8215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8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0.8324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1.33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217857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0.8705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0.8822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1.34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0.8336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0.8373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0.44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0.8764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0.8794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0.34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0.9045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0.9047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0.02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0.9380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0.9382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0.02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0358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0.9440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0.9643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2.15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0.9703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0.9878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1.80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0.9905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0.9952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0.47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0.9971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0.9978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0.07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0.9718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0.9866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1.52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0.9899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1.0020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1.22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1.0019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1.0058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0.39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1.0065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1.0072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0.07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0.9684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0.9832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1.53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0.9869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0.9988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1.21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0.9998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1.0027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0.29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1.0033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1.0038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0.05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Θέση περιεχομένου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18431239"/>
                  </p:ext>
                </p:extLst>
              </p:nvPr>
            </p:nvGraphicFramePr>
            <p:xfrm>
              <a:off x="1152000" y="1549166"/>
              <a:ext cx="6804000" cy="463905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32000"/>
                    <a:gridCol w="432000"/>
                    <a:gridCol w="432000"/>
                    <a:gridCol w="432000"/>
                    <a:gridCol w="432000"/>
                    <a:gridCol w="432000"/>
                    <a:gridCol w="432000"/>
                    <a:gridCol w="792000"/>
                    <a:gridCol w="432000"/>
                    <a:gridCol w="468000"/>
                    <a:gridCol w="432000"/>
                    <a:gridCol w="828000"/>
                    <a:gridCol w="828000"/>
                  </a:tblGrid>
                  <a:tr h="2499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t="-24390" r="-1476056" b="-18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000" t="-24390" r="-1376056" b="-18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24390" r="-1276056" b="-18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000" t="-24390" r="-1176056" b="-18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00000" t="-24390" r="-1076056" b="-18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00000" t="-24390" r="-976056" b="-18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00000" t="-24390" r="-876056" b="-18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82308" t="-24390" r="-378462" b="-18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83099" t="-24390" r="-592958" b="-18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06494" t="-24390" r="-446753" b="-18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91549" t="-24390" r="-384507" b="-18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22059" t="-24390" r="-100735" b="-18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% </a:t>
                          </a:r>
                          <a:r>
                            <a:rPr lang="el-GR" sz="16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incr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0.8215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8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0.8324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1.33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0.8705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0.8822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1.34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0.8336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0.8373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0.44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0.8764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0.8794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0.34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0.9045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0.9047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0.02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0.9380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0.9382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0.02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0.9440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0.9643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2.15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0.9703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0.9878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1.80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0.9905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0.9952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0.47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0.9971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0.9978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0.07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0.9718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0.9866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1.52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0.9899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1.0020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1.22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1.0019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1.0058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0.39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1.0065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1.0072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0.07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0.9684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0.9832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1.53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0.9869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0.9988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1.21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0.9998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1.0027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0.29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</a:pPr>
                          <a:endParaRPr lang="en-US" sz="16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1.0033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1.0038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0.05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24376" marR="24376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16</a:t>
            </a:fld>
            <a:endParaRPr lang="el-GR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97120" y="1149056"/>
            <a:ext cx="74962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able </a:t>
            </a:r>
            <a:r>
              <a:rPr kumimoji="0" lang="en-US" altLang="en-US" sz="2000" b="1" i="0" u="none" strike="noStrike" cap="none" normalizeH="0" baseline="0" dirty="0" smtClean="0" bmk="_Ref417996439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Results for the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-stage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kanban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system (</a:t>
            </a:r>
            <a:r>
              <a:rPr kumimoji="0" lang="en-US" altLang="en-US" sz="20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= 60,000)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223858" y="1481482"/>
            <a:ext cx="1260925" cy="478596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2551461" y="1481482"/>
            <a:ext cx="360891" cy="478596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2970551" y="1481482"/>
            <a:ext cx="1201288" cy="478596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/>
          <p:cNvSpPr/>
          <p:nvPr/>
        </p:nvSpPr>
        <p:spPr>
          <a:xfrm>
            <a:off x="4218508" y="1481482"/>
            <a:ext cx="785192" cy="478596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/>
          <p:cNvSpPr/>
          <p:nvPr/>
        </p:nvSpPr>
        <p:spPr>
          <a:xfrm>
            <a:off x="5050368" y="1481482"/>
            <a:ext cx="1268279" cy="478596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/>
          <p:cNvSpPr/>
          <p:nvPr/>
        </p:nvSpPr>
        <p:spPr>
          <a:xfrm>
            <a:off x="6365315" y="1481482"/>
            <a:ext cx="819358" cy="478596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/>
          <p:cNvSpPr/>
          <p:nvPr/>
        </p:nvSpPr>
        <p:spPr>
          <a:xfrm>
            <a:off x="7327365" y="1481482"/>
            <a:ext cx="723332" cy="478596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 9"/>
          <p:cNvSpPr/>
          <p:nvPr/>
        </p:nvSpPr>
        <p:spPr>
          <a:xfrm>
            <a:off x="1180872" y="1751577"/>
            <a:ext cx="1357889" cy="38504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 9"/>
          <p:cNvSpPr/>
          <p:nvPr/>
        </p:nvSpPr>
        <p:spPr>
          <a:xfrm>
            <a:off x="1170237" y="2231063"/>
            <a:ext cx="1357889" cy="38504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2627475" y="2336443"/>
            <a:ext cx="262547" cy="1742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27474" y="2580820"/>
            <a:ext cx="262547" cy="1742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17949" y="2818945"/>
            <a:ext cx="262547" cy="1742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17949" y="3066595"/>
            <a:ext cx="262547" cy="1742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36924" y="2047876"/>
            <a:ext cx="1249032" cy="2790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92949" y="2047876"/>
            <a:ext cx="1249032" cy="2790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2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3" grpId="0" animBg="1"/>
      <p:bldP spid="3" grpId="1" animBg="1"/>
      <p:bldP spid="3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17</a:t>
            </a:fld>
            <a:endParaRPr lang="el-GR" dirty="0"/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146649"/>
            <a:ext cx="4164142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175" y="2145127"/>
            <a:ext cx="4160437" cy="2520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5760" y="1417638"/>
                <a:ext cx="8641080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Figure 3. </a:t>
                </a:r>
                <a:r>
                  <a:rPr lang="en-US" sz="2000" dirty="0"/>
                  <a:t>Plots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 vs.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for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3</a:t>
                </a:r>
                <a:r>
                  <a:rPr lang="en-US" sz="2000" dirty="0"/>
                  <a:t>-stage </a:t>
                </a:r>
                <a:r>
                  <a:rPr lang="en-US" sz="2000" dirty="0" err="1"/>
                  <a:t>kanban</a:t>
                </a:r>
                <a:r>
                  <a:rPr lang="en-US" sz="2000" dirty="0"/>
                  <a:t> system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/>
                  <a:t> = 60,000).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1417638"/>
                <a:ext cx="8641080" cy="427746"/>
              </a:xfrm>
              <a:prstGeom prst="rect">
                <a:avLst/>
              </a:prstGeom>
              <a:blipFill rotWithShape="0">
                <a:blip r:embed="rId4"/>
                <a:stretch>
                  <a:fillRect l="-705" t="-714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9"/>
          <p:cNvSpPr/>
          <p:nvPr/>
        </p:nvSpPr>
        <p:spPr>
          <a:xfrm>
            <a:off x="565490" y="3730906"/>
            <a:ext cx="2973238" cy="36390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9"/>
          <p:cNvSpPr/>
          <p:nvPr/>
        </p:nvSpPr>
        <p:spPr>
          <a:xfrm>
            <a:off x="3579962" y="2926910"/>
            <a:ext cx="598846" cy="36390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9"/>
          <p:cNvSpPr/>
          <p:nvPr/>
        </p:nvSpPr>
        <p:spPr>
          <a:xfrm>
            <a:off x="4828032" y="3383280"/>
            <a:ext cx="2996184" cy="51722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7865450" y="2732611"/>
            <a:ext cx="598846" cy="36390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Freeform 2"/>
          <p:cNvSpPr/>
          <p:nvPr/>
        </p:nvSpPr>
        <p:spPr>
          <a:xfrm>
            <a:off x="640080" y="3001894"/>
            <a:ext cx="2788920" cy="920881"/>
          </a:xfrm>
          <a:custGeom>
            <a:avLst/>
            <a:gdLst>
              <a:gd name="connsiteX0" fmla="*/ 0 w 2788920"/>
              <a:gd name="connsiteY0" fmla="*/ 1481328 h 1499616"/>
              <a:gd name="connsiteX1" fmla="*/ 1389888 w 2788920"/>
              <a:gd name="connsiteY1" fmla="*/ 0 h 1499616"/>
              <a:gd name="connsiteX2" fmla="*/ 2788920 w 2788920"/>
              <a:gd name="connsiteY2" fmla="*/ 1499616 h 149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8920" h="1499616">
                <a:moveTo>
                  <a:pt x="0" y="1481328"/>
                </a:moveTo>
                <a:lnTo>
                  <a:pt x="1389888" y="0"/>
                </a:lnTo>
                <a:lnTo>
                  <a:pt x="2788920" y="1499616"/>
                </a:ln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901184" y="2295144"/>
            <a:ext cx="2852928" cy="1453896"/>
          </a:xfrm>
          <a:custGeom>
            <a:avLst/>
            <a:gdLst>
              <a:gd name="connsiteX0" fmla="*/ 0 w 2852928"/>
              <a:gd name="connsiteY0" fmla="*/ 1453896 h 1453896"/>
              <a:gd name="connsiteX1" fmla="*/ 1426464 w 2852928"/>
              <a:gd name="connsiteY1" fmla="*/ 0 h 1453896"/>
              <a:gd name="connsiteX2" fmla="*/ 2852928 w 2852928"/>
              <a:gd name="connsiteY2" fmla="*/ 877824 h 145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8" h="1453896">
                <a:moveTo>
                  <a:pt x="0" y="1453896"/>
                </a:moveTo>
                <a:lnTo>
                  <a:pt x="1426464" y="0"/>
                </a:lnTo>
                <a:lnTo>
                  <a:pt x="2852928" y="877824"/>
                </a:ln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Ορθογώνιο 9"/>
          <p:cNvSpPr/>
          <p:nvPr/>
        </p:nvSpPr>
        <p:spPr>
          <a:xfrm>
            <a:off x="7926410" y="3461083"/>
            <a:ext cx="760390" cy="36390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9"/>
          <p:cNvSpPr/>
          <p:nvPr/>
        </p:nvSpPr>
        <p:spPr>
          <a:xfrm>
            <a:off x="3619595" y="3201329"/>
            <a:ext cx="760390" cy="36390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3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3" grpId="0" animBg="1"/>
      <p:bldP spid="5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18</a:t>
            </a:fld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141538"/>
            <a:ext cx="4210301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75" y="2140016"/>
            <a:ext cx="4154845" cy="2520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4048" y="1417638"/>
                <a:ext cx="8641080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Figure 3. </a:t>
                </a:r>
                <a:r>
                  <a:rPr lang="en-US" sz="2000" dirty="0"/>
                  <a:t>Plots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 vs.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for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3</a:t>
                </a:r>
                <a:r>
                  <a:rPr lang="en-US" sz="2000" dirty="0"/>
                  <a:t>-stage </a:t>
                </a:r>
                <a:r>
                  <a:rPr lang="en-US" sz="2000" dirty="0" err="1"/>
                  <a:t>kanban</a:t>
                </a:r>
                <a:r>
                  <a:rPr lang="en-US" sz="2000" dirty="0"/>
                  <a:t> system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/>
                  <a:t> = 60,000).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8" y="1417638"/>
                <a:ext cx="8641080" cy="427746"/>
              </a:xfrm>
              <a:prstGeom prst="rect">
                <a:avLst/>
              </a:prstGeom>
              <a:blipFill rotWithShape="0">
                <a:blip r:embed="rId4"/>
                <a:stretch>
                  <a:fillRect l="-705" t="-714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78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/>
          <p:nvPr/>
        </p:nvSpPr>
        <p:spPr>
          <a:xfrm>
            <a:off x="7899968" y="4024116"/>
            <a:ext cx="723332" cy="300776"/>
          </a:xfrm>
          <a:prstGeom prst="rect">
            <a:avLst/>
          </a:prstGeom>
          <a:solidFill>
            <a:srgbClr val="FF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19</a:t>
            </a:fld>
            <a:endParaRPr lang="el-GR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97120" y="1237956"/>
            <a:ext cx="74962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able </a:t>
            </a:r>
            <a:r>
              <a:rPr kumimoji="0" lang="en-US" altLang="en-US" sz="2000" b="1" i="0" u="none" strike="noStrike" cap="none" normalizeH="0" baseline="0" dirty="0" smtClean="0" bmk="_Ref417996439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Results for the </a:t>
            </a:r>
            <a:r>
              <a:rPr lang="en-US" altLang="en-US" sz="2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-stage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kanban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system (</a:t>
            </a:r>
            <a:r>
              <a:rPr kumimoji="0" lang="en-US" altLang="en-US" sz="20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= 50,000)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Θέση περιεχομένου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05188032"/>
                  </p:ext>
                </p:extLst>
              </p:nvPr>
            </p:nvGraphicFramePr>
            <p:xfrm>
              <a:off x="697120" y="1810607"/>
              <a:ext cx="7776000" cy="347014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24000"/>
                    <a:gridCol w="324000"/>
                    <a:gridCol w="324000"/>
                    <a:gridCol w="324000"/>
                    <a:gridCol w="324000"/>
                    <a:gridCol w="468000"/>
                    <a:gridCol w="324000"/>
                    <a:gridCol w="324000"/>
                    <a:gridCol w="324000"/>
                    <a:gridCol w="324000"/>
                    <a:gridCol w="324000"/>
                    <a:gridCol w="828000"/>
                    <a:gridCol w="324000"/>
                    <a:gridCol w="324000"/>
                    <a:gridCol w="324000"/>
                    <a:gridCol w="324000"/>
                    <a:gridCol w="324000"/>
                    <a:gridCol w="828000"/>
                    <a:gridCol w="792000"/>
                  </a:tblGrid>
                  <a:tr h="31546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𝑇𝐻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𝑎𝑣𝑒𝑟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𝑇𝐻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𝑎𝑣𝑒𝑟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% </a:t>
                          </a:r>
                          <a:r>
                            <a:rPr lang="el-GR" sz="16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incr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0.5280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0.5397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2.22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0.5767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0.5844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1.34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0.6258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0.6258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0.00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0.6653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0.6815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2.43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0.7512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0.7655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1.90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0.6005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0.6005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0.00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0.6214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0.6559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5.55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0.6740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0.6864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1.84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0.7228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0.7414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2.57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0.8009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0.8196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2.33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Θέση περιεχομένου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05188032"/>
                  </p:ext>
                </p:extLst>
              </p:nvPr>
            </p:nvGraphicFramePr>
            <p:xfrm>
              <a:off x="697120" y="1810607"/>
              <a:ext cx="7776000" cy="347014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24000"/>
                    <a:gridCol w="324000"/>
                    <a:gridCol w="324000"/>
                    <a:gridCol w="324000"/>
                    <a:gridCol w="324000"/>
                    <a:gridCol w="468000"/>
                    <a:gridCol w="324000"/>
                    <a:gridCol w="324000"/>
                    <a:gridCol w="324000"/>
                    <a:gridCol w="324000"/>
                    <a:gridCol w="324000"/>
                    <a:gridCol w="828000"/>
                    <a:gridCol w="324000"/>
                    <a:gridCol w="324000"/>
                    <a:gridCol w="324000"/>
                    <a:gridCol w="324000"/>
                    <a:gridCol w="324000"/>
                    <a:gridCol w="828000"/>
                    <a:gridCol w="792000"/>
                  </a:tblGrid>
                  <a:tr h="3154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t="-19231" r="-2309434" b="-10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000" t="-19231" r="-2209434" b="-10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6296" t="-19231" r="-2068519" b="-10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1887" t="-19231" r="-2007547" b="-10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01887" t="-19231" r="-1907547" b="-10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45455" t="-19231" r="-1212987" b="-10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47170" t="-19231" r="-1662264" b="-10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47170" t="-19231" r="-1562264" b="-10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47170" t="-19231" r="-1462264" b="-10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47170" t="-19231" r="-1362264" b="-10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47170" t="-19231" r="-1262264" b="-10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47059" t="-19231" r="-391912" b="-10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77778" t="-19231" r="-887037" b="-10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05660" t="-19231" r="-803774" b="-10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05660" t="-19231" r="-703774" b="-10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705660" t="-19231" r="-603774" b="-10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805660" t="-19231" r="-503774" b="-10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42647" t="-19231" r="-96324" b="-10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% </a:t>
                          </a:r>
                          <a:r>
                            <a:rPr lang="el-GR" sz="16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incr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0.5280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0.5397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2.22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0.5767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0.5844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1.34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0.6258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0.6258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0.00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0.6653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0.6815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2.43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0.7512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0.7655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1.90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0.6005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0.6005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0.00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0.6214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0.6559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5.55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0.6740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0.6864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1.84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0.7228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0.7414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2.57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0.8009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0.8196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2.33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0140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Linear Programming representation of </a:t>
            </a:r>
            <a:r>
              <a:rPr lang="en-US" dirty="0" err="1" smtClean="0"/>
              <a:t>kanban</a:t>
            </a:r>
            <a:r>
              <a:rPr lang="en-US" dirty="0" smtClean="0"/>
              <a:t> system dynamics</a:t>
            </a:r>
          </a:p>
          <a:p>
            <a:r>
              <a:rPr lang="en-US" dirty="0" smtClean="0"/>
              <a:t>Numerical results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20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4048" y="1417638"/>
                <a:ext cx="8641080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Figure </a:t>
                </a:r>
                <a:r>
                  <a:rPr lang="en-US" sz="2000" b="1" dirty="0" smtClean="0"/>
                  <a:t>4. </a:t>
                </a:r>
                <a:r>
                  <a:rPr lang="en-US" sz="2000" dirty="0"/>
                  <a:t>Plots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 vs.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for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5</a:t>
                </a:r>
                <a:r>
                  <a:rPr lang="en-US" sz="2000" dirty="0" smtClean="0"/>
                  <a:t>-stage </a:t>
                </a:r>
                <a:r>
                  <a:rPr lang="en-US" sz="2000" dirty="0" err="1"/>
                  <a:t>kanban</a:t>
                </a:r>
                <a:r>
                  <a:rPr lang="en-US" sz="2000" dirty="0"/>
                  <a:t> system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50,000</a:t>
                </a:r>
                <a:r>
                  <a:rPr lang="en-US" sz="2000" dirty="0"/>
                  <a:t>).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8" y="1417638"/>
                <a:ext cx="8641080" cy="427746"/>
              </a:xfrm>
              <a:prstGeom prst="rect">
                <a:avLst/>
              </a:prstGeom>
              <a:blipFill rotWithShape="0">
                <a:blip r:embed="rId2"/>
                <a:stretch>
                  <a:fillRect l="-705" t="-714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2298919"/>
            <a:ext cx="4202377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67" y="2298919"/>
            <a:ext cx="4202377" cy="25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0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/>
          <p:nvPr/>
        </p:nvSpPr>
        <p:spPr>
          <a:xfrm>
            <a:off x="8382568" y="3770116"/>
            <a:ext cx="723332" cy="300776"/>
          </a:xfrm>
          <a:prstGeom prst="rect">
            <a:avLst/>
          </a:prstGeom>
          <a:solidFill>
            <a:srgbClr val="FF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21</a:t>
            </a:fld>
            <a:endParaRPr lang="el-GR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97120" y="1237956"/>
            <a:ext cx="74962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able </a:t>
            </a:r>
            <a:r>
              <a:rPr kumimoji="0" lang="en-US" altLang="en-US" sz="2000" b="1" i="0" u="none" strike="noStrike" cap="none" normalizeH="0" baseline="0" dirty="0" smtClean="0" bmk="_Ref417996439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Results for the </a:t>
            </a:r>
            <a:r>
              <a:rPr lang="en-US" altLang="en-US" sz="2000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-stage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kanban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system (</a:t>
            </a:r>
            <a:r>
              <a:rPr kumimoji="0" lang="en-US" altLang="en-US" sz="20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= 30,000)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Θέση περιεχομένου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42193310"/>
                  </p:ext>
                </p:extLst>
              </p:nvPr>
            </p:nvGraphicFramePr>
            <p:xfrm>
              <a:off x="228597" y="1870043"/>
              <a:ext cx="8748000" cy="220827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468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828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828000"/>
                    <a:gridCol w="792000"/>
                  </a:tblGrid>
                  <a:tr h="31546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𝑇𝐻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𝑎𝑣𝑒𝑟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𝑇𝐻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𝑎𝑣𝑒𝑟</m:t>
                                    </m:r>
                                  </m:sub>
                                  <m:sup>
                                    <m:r>
                                      <a:rPr lang="el-GR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% </a:t>
                          </a:r>
                          <a:r>
                            <a:rPr lang="el-GR" sz="16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incr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0.9446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0.9469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0.24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0.5076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0.5083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0.14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0.5459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0.5469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0.18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0.6482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0.6605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1.90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0.7374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0.7497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1.67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0.8542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7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7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0.9265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8.46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Θέση περιεχομένου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42193310"/>
                  </p:ext>
                </p:extLst>
              </p:nvPr>
            </p:nvGraphicFramePr>
            <p:xfrm>
              <a:off x="228597" y="1870043"/>
              <a:ext cx="8748000" cy="220827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468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828000"/>
                    <a:gridCol w="324000"/>
                    <a:gridCol w="324000"/>
                    <a:gridCol w="324000"/>
                    <a:gridCol w="324000"/>
                    <a:gridCol w="324000"/>
                    <a:gridCol w="324000"/>
                    <a:gridCol w="828000"/>
                    <a:gridCol w="792000"/>
                  </a:tblGrid>
                  <a:tr h="3154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t="-19231" r="-2611321" b="-6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000" t="-19231" r="-2511321" b="-6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6296" t="-19231" r="-2364815" b="-6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1887" t="-19231" r="-2309434" b="-6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01887" t="-19231" r="-2209434" b="-6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01887" t="-19231" r="-2109434" b="-6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14286" t="-19231" r="-1351948" b="-6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47170" t="-19231" r="-1864151" b="-6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47170" t="-19231" r="-1764151" b="-6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47170" t="-19231" r="-1664151" b="-6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27778" t="-19231" r="-1533333" b="-6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149057" t="-19231" r="-1462264" b="-6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249057" t="-19231" r="-1362264" b="-6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25735" t="-19231" r="-430882" b="-6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05660" t="-19231" r="-1005660" b="-6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705660" t="-19231" r="-905660" b="-6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772222" t="-19231" r="-788889" b="-6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07547" t="-19231" r="-703774" b="-6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7547" t="-19231" r="-603774" b="-6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107547" t="-19231" r="-503774" b="-6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60294" t="-19231" r="-96324" b="-6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% </a:t>
                          </a:r>
                          <a:r>
                            <a:rPr lang="el-GR" sz="16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incr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0.9446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0.9469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0.24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0.5076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0.5083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0.14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0.5459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0.5469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0.18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0.6482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0.6605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1.90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>
                            <a:lnSpc>
                              <a:spcPct val="100000"/>
                            </a:lnSpc>
                          </a:pPr>
                          <a:endParaRPr lang="en-US" sz="16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0.7374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0.7497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1.67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0.8542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7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7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0.9265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8.46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36195" marR="36195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0878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22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7248" y="1227138"/>
                <a:ext cx="8061452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Figure 5</a:t>
                </a:r>
                <a:r>
                  <a:rPr lang="en-US" sz="2000" b="1" dirty="0" smtClean="0"/>
                  <a:t>. </a:t>
                </a:r>
                <a:r>
                  <a:rPr lang="en-US" sz="2000" dirty="0"/>
                  <a:t>Plots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 vs.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for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6</a:t>
                </a:r>
                <a:r>
                  <a:rPr lang="en-US" sz="2000" dirty="0" smtClean="0"/>
                  <a:t>-stage </a:t>
                </a:r>
                <a:r>
                  <a:rPr lang="en-US" sz="2000" dirty="0" err="1"/>
                  <a:t>kanban</a:t>
                </a:r>
                <a:r>
                  <a:rPr lang="en-US" sz="2000" dirty="0"/>
                  <a:t> system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30,000</a:t>
                </a:r>
                <a:r>
                  <a:rPr lang="en-US" sz="2000" dirty="0"/>
                  <a:t>).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" y="1227138"/>
                <a:ext cx="8061452" cy="427746"/>
              </a:xfrm>
              <a:prstGeom prst="rect">
                <a:avLst/>
              </a:prstGeom>
              <a:blipFill rotWithShape="0">
                <a:blip r:embed="rId2"/>
                <a:stretch>
                  <a:fillRect l="-756" t="-571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788" y="1629483"/>
            <a:ext cx="3782138" cy="22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48" y="1629483"/>
            <a:ext cx="4063379" cy="22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52" y="3965551"/>
            <a:ext cx="4055935" cy="22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5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23</a:t>
            </a:fld>
            <a:endParaRPr lang="el-GR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97120" y="1364956"/>
            <a:ext cx="74962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able </a:t>
            </a:r>
            <a:r>
              <a:rPr kumimoji="0" lang="en-US" altLang="en-US" sz="2000" b="1" i="0" u="none" strike="noStrike" cap="none" normalizeH="0" baseline="0" dirty="0" smtClean="0" bmk="_Ref417996439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Results for the </a:t>
            </a:r>
            <a:r>
              <a:rPr lang="en-US" altLang="en-US" sz="2000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-stage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kanban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system (</a:t>
            </a:r>
            <a:r>
              <a:rPr kumimoji="0" lang="en-US" altLang="en-US" sz="20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= 10,000)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Θέση περιεχομένου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44426605"/>
                  </p:ext>
                </p:extLst>
              </p:nvPr>
            </p:nvGraphicFramePr>
            <p:xfrm>
              <a:off x="236101" y="1889970"/>
              <a:ext cx="8568000" cy="37319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2000"/>
                    <a:gridCol w="252000"/>
                    <a:gridCol w="252000"/>
                    <a:gridCol w="252000"/>
                    <a:gridCol w="252000"/>
                    <a:gridCol w="252000"/>
                    <a:gridCol w="252000"/>
                    <a:gridCol w="252000"/>
                    <a:gridCol w="252000"/>
                    <a:gridCol w="252000"/>
                    <a:gridCol w="180000"/>
                    <a:gridCol w="216000"/>
                    <a:gridCol w="216000"/>
                    <a:gridCol w="216000"/>
                    <a:gridCol w="216000"/>
                    <a:gridCol w="216000"/>
                    <a:gridCol w="216000"/>
                    <a:gridCol w="216000"/>
                    <a:gridCol w="216000"/>
                    <a:gridCol w="216000"/>
                    <a:gridCol w="252000"/>
                    <a:gridCol w="540000"/>
                    <a:gridCol w="216000"/>
                    <a:gridCol w="216000"/>
                    <a:gridCol w="216000"/>
                    <a:gridCol w="216000"/>
                    <a:gridCol w="216000"/>
                    <a:gridCol w="216000"/>
                    <a:gridCol w="216000"/>
                    <a:gridCol w="216000"/>
                    <a:gridCol w="216000"/>
                    <a:gridCol w="252000"/>
                    <a:gridCol w="504000"/>
                    <a:gridCol w="432000"/>
                  </a:tblGrid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7</m:t>
                                    </m:r>
                                  </m:sub>
                                  <m:sup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8</m:t>
                                    </m:r>
                                  </m:sub>
                                  <m:sup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9</m:t>
                                    </m:r>
                                  </m:sub>
                                  <m:sup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𝑇𝐻</m:t>
                                    </m:r>
                                  </m:e>
                                  <m:sub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𝑎𝑣𝑒𝑟</m:t>
                                    </m:r>
                                  </m:sub>
                                  <m:sup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7</m:t>
                                    </m:r>
                                  </m:sub>
                                  <m:sup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8</m:t>
                                    </m:r>
                                  </m:sub>
                                  <m:sup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9</m:t>
                                    </m:r>
                                  </m:sub>
                                  <m:sup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𝑇𝐻</m:t>
                                    </m:r>
                                  </m:e>
                                  <m:sub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𝑎𝑣𝑒𝑟</m:t>
                                    </m:r>
                                  </m:sub>
                                  <m:sup>
                                    <m:r>
                                      <a:rPr lang="el-GR" sz="1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% </a:t>
                          </a:r>
                          <a:r>
                            <a:rPr lang="el-GR" sz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incr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12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0.4692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0.4765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1.56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Θέση περιεχομένου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44426605"/>
                  </p:ext>
                </p:extLst>
              </p:nvPr>
            </p:nvGraphicFramePr>
            <p:xfrm>
              <a:off x="236101" y="1889970"/>
              <a:ext cx="8568000" cy="37319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2000"/>
                    <a:gridCol w="252000"/>
                    <a:gridCol w="252000"/>
                    <a:gridCol w="252000"/>
                    <a:gridCol w="252000"/>
                    <a:gridCol w="252000"/>
                    <a:gridCol w="252000"/>
                    <a:gridCol w="252000"/>
                    <a:gridCol w="252000"/>
                    <a:gridCol w="252000"/>
                    <a:gridCol w="180000"/>
                    <a:gridCol w="216000"/>
                    <a:gridCol w="216000"/>
                    <a:gridCol w="216000"/>
                    <a:gridCol w="216000"/>
                    <a:gridCol w="216000"/>
                    <a:gridCol w="216000"/>
                    <a:gridCol w="216000"/>
                    <a:gridCol w="216000"/>
                    <a:gridCol w="216000"/>
                    <a:gridCol w="252000"/>
                    <a:gridCol w="540000"/>
                    <a:gridCol w="216000"/>
                    <a:gridCol w="216000"/>
                    <a:gridCol w="216000"/>
                    <a:gridCol w="216000"/>
                    <a:gridCol w="216000"/>
                    <a:gridCol w="216000"/>
                    <a:gridCol w="216000"/>
                    <a:gridCol w="216000"/>
                    <a:gridCol w="216000"/>
                    <a:gridCol w="252000"/>
                    <a:gridCol w="504000"/>
                    <a:gridCol w="432000"/>
                  </a:tblGrid>
                  <a:tr h="1903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t="-25000" r="-3334146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7619" t="-25000" r="-3154762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2439" t="-25000" r="-3131707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95238" t="-25000" r="-2957143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04878" t="-25000" r="-2929268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04878" t="-25000" r="-2829268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0476" t="-25000" r="-2661905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07317" t="-25000" r="-2626829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07317" t="-25000" r="-2526829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85714" t="-25000" r="-2366667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27586" t="-25000" r="-3327586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230556" t="-25000" r="-2580556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68571" t="-25000" r="-2554286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27778" t="-25000" r="-2383333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71429" t="-25000" r="-2351429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25000" t="-25000" r="-2186111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774286" t="-25000" r="-2148571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822222" t="-25000" r="-1988889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77143" t="-25000" r="-1945714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19444" t="-25000" r="-1791667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860976" t="-25000" r="-1473171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03371" t="-25000" r="-578652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51429" t="-25000" r="-1371429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77778" t="-25000" r="-1233333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754286" t="-25000" r="-1168571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775000" t="-25000" r="-1036111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957143" t="-25000" r="-965714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972222" t="-25000" r="-838889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160000" t="-25000" r="-762857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260000" t="-25000" r="-662857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266667" t="-25000" r="-544444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956098" t="-25000" r="-378049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09639" t="-25000" r="-86747" b="-1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% </a:t>
                          </a:r>
                          <a:r>
                            <a:rPr lang="el-GR" sz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incr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12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0.4692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2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0.4765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1.56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0795" marR="10795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19" y="3350786"/>
            <a:ext cx="4501049" cy="2700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152399" y="2833661"/>
                <a:ext cx="8659091" cy="400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000" b="1" dirty="0">
                    <a:solidFill>
                      <a:prstClr val="black"/>
                    </a:solidFill>
                  </a:rPr>
                  <a:t>Figure 5. </a:t>
                </a:r>
                <a:r>
                  <a:rPr lang="en-US" sz="2000" dirty="0">
                    <a:solidFill>
                      <a:prstClr val="black"/>
                    </a:solidFill>
                  </a:rPr>
                  <a:t>Plots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vs.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for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10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-stage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kanban</a:t>
                </a:r>
                <a:r>
                  <a:rPr lang="en-US" sz="2000" dirty="0">
                    <a:solidFill>
                      <a:prstClr val="black"/>
                    </a:solidFill>
                  </a:rPr>
                  <a:t> system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=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10,000</a:t>
                </a:r>
                <a:r>
                  <a:rPr lang="en-US" sz="2000" dirty="0">
                    <a:solidFill>
                      <a:prstClr val="black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2833661"/>
                <a:ext cx="8659091" cy="400302"/>
              </a:xfrm>
              <a:prstGeom prst="rect">
                <a:avLst/>
              </a:prstGeom>
              <a:blipFill rotWithShape="0">
                <a:blip r:embed="rId4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9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24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457200" y="1169215"/>
                <a:ext cx="8229600" cy="824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smtClean="0"/>
                  <a:t>Figure </a:t>
                </a:r>
                <a:r>
                  <a:rPr lang="en-US" sz="2000" b="1" dirty="0"/>
                  <a:t>7. </a:t>
                </a:r>
                <a:r>
                  <a:rPr lang="en-US" sz="2000" dirty="0"/>
                  <a:t>Plots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a:rPr lang="en-US" sz="2000" b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𝑇𝐻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𝑎𝑣𝑒𝑟</m:t>
                        </m:r>
                      </m:sub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 dirty="0"/>
                  <a:t> vs. stage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and iteration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/>
                  <a:t>, for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6</a:t>
                </a:r>
                <a:r>
                  <a:rPr lang="en-US" sz="2000" dirty="0"/>
                  <a:t>-stage </a:t>
                </a:r>
                <a:r>
                  <a:rPr lang="en-US" sz="2000" dirty="0" err="1"/>
                  <a:t>kanban</a:t>
                </a:r>
                <a:r>
                  <a:rPr lang="en-US" sz="2000" dirty="0"/>
                  <a:t> system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= (3,2,1,1,2,3).</a:t>
                </a:r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69215"/>
                <a:ext cx="8229600" cy="824521"/>
              </a:xfrm>
              <a:prstGeom prst="rect">
                <a:avLst/>
              </a:prstGeom>
              <a:blipFill rotWithShape="0">
                <a:blip r:embed="rId2"/>
                <a:stretch>
                  <a:fillRect r="-29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976943"/>
            <a:ext cx="3596824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259" y="1976943"/>
            <a:ext cx="3602541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00" y="4153736"/>
            <a:ext cx="3604011" cy="21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7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2 - Θέση περιεχομένου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</p:spPr>
            <p:txBody>
              <a:bodyPr>
                <a:normAutofit/>
              </a:bodyPr>
              <a:lstStyle/>
              <a:p>
                <a:pPr algn="ctr">
                  <a:buNone/>
                </a:pPr>
                <a:endParaRPr lang="en-US" sz="2400" b="1" dirty="0" smtClean="0"/>
              </a:p>
              <a:p>
                <a:r>
                  <a:rPr lang="en-US" sz="2000" dirty="0" smtClean="0"/>
                  <a:t>We experimented with a “quick” and “dirty” method for optimizing the number of </a:t>
                </a:r>
                <a:r>
                  <a:rPr lang="en-US" sz="2000" dirty="0" err="1" smtClean="0"/>
                  <a:t>kanbans</a:t>
                </a:r>
                <a:r>
                  <a:rPr lang="en-US" sz="2000" dirty="0" smtClean="0"/>
                  <a:t> in a Kanban system to maximize throughput.</a:t>
                </a:r>
              </a:p>
              <a:p>
                <a:r>
                  <a:rPr lang="en-US" sz="2000" dirty="0"/>
                  <a:t>T</a:t>
                </a:r>
                <a:r>
                  <a:rPr lang="en-US" sz="2000" dirty="0" smtClean="0"/>
                  <a:t>he </a:t>
                </a:r>
                <a:r>
                  <a:rPr lang="en-US" sz="2000" dirty="0"/>
                  <a:t>shadow prices of </a:t>
                </a:r>
                <a:r>
                  <a:rPr lang="en-US" sz="2000" dirty="0" smtClean="0"/>
                  <a:t>the </a:t>
                </a:r>
                <a:r>
                  <a:rPr lang="en-US" sz="2000" dirty="0"/>
                  <a:t>LP representation of </a:t>
                </a:r>
                <a:r>
                  <a:rPr lang="en-US" sz="2000" dirty="0" err="1"/>
                  <a:t>kanban</a:t>
                </a:r>
                <a:r>
                  <a:rPr lang="en-US" sz="2000" dirty="0"/>
                  <a:t> system dynamics </a:t>
                </a:r>
                <a:r>
                  <a:rPr lang="en-US" sz="2000" dirty="0" smtClean="0"/>
                  <a:t>seem to point </a:t>
                </a:r>
                <a:r>
                  <a:rPr lang="en-US" sz="2000" dirty="0"/>
                  <a:t>to the right direction for improving system throughput. </a:t>
                </a:r>
                <a:endParaRPr lang="en-US" sz="2000" dirty="0" smtClean="0"/>
              </a:p>
              <a:p>
                <a:r>
                  <a:rPr lang="en-US" sz="2000" dirty="0"/>
                  <a:t>For the 5-, 6-, and 10-stage </a:t>
                </a:r>
                <a:r>
                  <a:rPr lang="en-US" sz="2000" dirty="0" err="1"/>
                  <a:t>kanban</a:t>
                </a:r>
                <a:r>
                  <a:rPr lang="en-US" sz="2000" dirty="0"/>
                  <a:t> systems, the results indicate that the optimal </a:t>
                </a:r>
                <a:r>
                  <a:rPr lang="en-US" sz="2000" dirty="0" err="1"/>
                  <a:t>kanban</a:t>
                </a:r>
                <a:r>
                  <a:rPr lang="en-US" sz="2000" dirty="0"/>
                  <a:t> allocation has a “</a:t>
                </a:r>
                <a:r>
                  <a:rPr lang="el-GR" sz="2000" dirty="0"/>
                  <a:t>Λ</a:t>
                </a:r>
                <a:r>
                  <a:rPr lang="en-US" sz="2000" dirty="0"/>
                  <a:t>” or “M” </a:t>
                </a:r>
                <a:r>
                  <a:rPr lang="en-US" sz="2000" dirty="0" smtClean="0"/>
                  <a:t>shape</a:t>
                </a:r>
                <a:r>
                  <a:rPr lang="en-US" sz="2000" dirty="0"/>
                  <a:t>, where the crease in the middle is more pronounced for larger values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The optimization is crude and may not always lead to the optimal solution, especially if the objective function of the LP is insensitive to the parameters (</a:t>
                </a:r>
                <a:r>
                  <a:rPr lang="en-US" sz="2000" dirty="0" err="1" smtClean="0"/>
                  <a:t>kanban</a:t>
                </a:r>
                <a:r>
                  <a:rPr lang="en-US" sz="2000" dirty="0" smtClean="0"/>
                  <a:t> levels).</a:t>
                </a:r>
              </a:p>
              <a:p>
                <a:r>
                  <a:rPr lang="en-US" sz="2000" dirty="0" smtClean="0"/>
                  <a:t>However, it seems to be sufficient for finding good enough solutions for practical purposes or for use as initial solutions for more sophisticated algorithms.</a:t>
                </a:r>
              </a:p>
              <a:p>
                <a:endParaRPr lang="en-US" sz="2000" dirty="0" smtClean="0"/>
              </a:p>
              <a:p>
                <a:pPr>
                  <a:buNone/>
                </a:pPr>
                <a:endParaRPr lang="en-US" sz="2000" b="1" dirty="0" smtClean="0"/>
              </a:p>
            </p:txBody>
          </p:sp>
        </mc:Choice>
        <mc:Fallback xmlns="">
          <p:sp>
            <p:nvSpPr>
              <p:cNvPr id="6" name="2 - Θέση περιεχομένου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  <a:blipFill rotWithShape="0">
                <a:blip r:embed="rId2"/>
                <a:stretch>
                  <a:fillRect l="-667" r="-1111" b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4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26</a:t>
            </a:fld>
            <a:endParaRPr lang="el-GR" dirty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Acknowledgement</a:t>
            </a:r>
            <a:endParaRPr lang="el-GR" dirty="0"/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This work was supported by </a:t>
            </a:r>
            <a:r>
              <a:rPr lang="en-US" sz="2000" dirty="0" smtClean="0">
                <a:solidFill>
                  <a:srgbClr val="FF0000"/>
                </a:solidFill>
              </a:rPr>
              <a:t>grant</a:t>
            </a:r>
            <a:r>
              <a:rPr lang="en-US" sz="2000" dirty="0" smtClean="0"/>
              <a:t> MIS 379526 “Odysseus: A holistic approach for managing variability in contemporary global supply chain networks,” which was co-financed by the </a:t>
            </a:r>
            <a:r>
              <a:rPr lang="en-US" sz="2000" dirty="0" smtClean="0">
                <a:solidFill>
                  <a:srgbClr val="FF0000"/>
                </a:solidFill>
              </a:rPr>
              <a:t>European Union </a:t>
            </a:r>
            <a:r>
              <a:rPr lang="en-US" sz="2000" dirty="0" smtClean="0"/>
              <a:t>(European Social Fund - ESF) and </a:t>
            </a:r>
            <a:r>
              <a:rPr lang="en-US" sz="2000" dirty="0" smtClean="0">
                <a:solidFill>
                  <a:srgbClr val="FF0000"/>
                </a:solidFill>
              </a:rPr>
              <a:t>Greek national funds </a:t>
            </a:r>
            <a:r>
              <a:rPr lang="en-US" sz="2000" dirty="0" smtClean="0"/>
              <a:t>through the Operational Program “Education and Lifelong Learning” of the National Strategic Reference Framework (NSRF) - </a:t>
            </a:r>
            <a:r>
              <a:rPr lang="en-US" sz="2000" dirty="0" smtClean="0">
                <a:solidFill>
                  <a:srgbClr val="FF0000"/>
                </a:solidFill>
              </a:rPr>
              <a:t>Research Funding Program: THALES</a:t>
            </a:r>
            <a:r>
              <a:rPr lang="en-US" sz="2000" dirty="0" smtClean="0"/>
              <a:t>: Reinforcement of the interdisciplinary and/or inter-institutional research and innovation.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057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27</a:t>
            </a:fld>
            <a:endParaRPr lang="el-GR" dirty="0"/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r>
              <a:rPr lang="en-US" sz="2400" dirty="0" smtClean="0"/>
              <a:t>	</a:t>
            </a:r>
            <a:r>
              <a:rPr lang="en-US" sz="4000" dirty="0" smtClean="0"/>
              <a:t>Thank you for your patience.</a:t>
            </a:r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r>
              <a:rPr lang="en-US" sz="4000" dirty="0" smtClean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2622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11934"/>
            <a:ext cx="8229600" cy="220904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Mathematical Programing </a:t>
            </a:r>
            <a:r>
              <a:rPr lang="en-US" sz="2400" dirty="0" smtClean="0"/>
              <a:t>(</a:t>
            </a:r>
            <a:r>
              <a:rPr lang="en-US" sz="2400" b="1" dirty="0" smtClean="0"/>
              <a:t>MP</a:t>
            </a:r>
            <a:r>
              <a:rPr lang="en-US" sz="2400" dirty="0" smtClean="0"/>
              <a:t>) models of </a:t>
            </a:r>
            <a:r>
              <a:rPr lang="en-US" sz="2400" dirty="0" smtClean="0">
                <a:solidFill>
                  <a:srgbClr val="FF0000"/>
                </a:solidFill>
              </a:rPr>
              <a:t>Discrete Event Dynamic Systems</a:t>
            </a:r>
            <a:r>
              <a:rPr lang="en-US" sz="2400" dirty="0" smtClean="0"/>
              <a:t> (</a:t>
            </a:r>
            <a:r>
              <a:rPr lang="en-US" sz="2400" b="1" dirty="0" smtClean="0"/>
              <a:t>DEDS</a:t>
            </a:r>
            <a:r>
              <a:rPr lang="en-US" sz="2400" dirty="0" smtClean="0"/>
              <a:t>) </a:t>
            </a:r>
          </a:p>
          <a:p>
            <a:pPr lvl="1"/>
            <a:r>
              <a:rPr lang="en-US" sz="1800" dirty="0" err="1" smtClean="0"/>
              <a:t>Shruben</a:t>
            </a:r>
            <a:r>
              <a:rPr lang="en-US" sz="1800" dirty="0"/>
              <a:t>, L. W. 2000. Mathematical programming models of discrete event system dynamics. </a:t>
            </a:r>
            <a:r>
              <a:rPr lang="en-US" sz="1800" i="1" dirty="0"/>
              <a:t>Proc. 2000 Winter Simulation Conf. </a:t>
            </a:r>
            <a:r>
              <a:rPr lang="en-US" sz="1800" dirty="0"/>
              <a:t>IEEE, Piscataway, NJ, </a:t>
            </a:r>
            <a:r>
              <a:rPr lang="en-US" sz="1800" dirty="0" smtClean="0"/>
              <a:t>381-385.</a:t>
            </a:r>
          </a:p>
          <a:p>
            <a:pPr lvl="1"/>
            <a:r>
              <a:rPr lang="en-US" sz="1800" dirty="0" smtClean="0"/>
              <a:t>Chan</a:t>
            </a:r>
            <a:r>
              <a:rPr lang="en-US" sz="1800" dirty="0"/>
              <a:t>, W. K. V., L. </a:t>
            </a:r>
            <a:r>
              <a:rPr lang="en-US" sz="1800" dirty="0" err="1"/>
              <a:t>Schruben</a:t>
            </a:r>
            <a:r>
              <a:rPr lang="en-US" sz="1800" dirty="0"/>
              <a:t>. 2008. Optimization models of discrete-event system dynamics. </a:t>
            </a:r>
            <a:r>
              <a:rPr lang="en-US" sz="1800" i="1" dirty="0" err="1"/>
              <a:t>Oper</a:t>
            </a:r>
            <a:r>
              <a:rPr lang="en-US" sz="1800" i="1" dirty="0"/>
              <a:t>. Res. </a:t>
            </a:r>
            <a:r>
              <a:rPr lang="en-US" sz="1800" b="1" dirty="0"/>
              <a:t>56</a:t>
            </a:r>
            <a:r>
              <a:rPr lang="en-US" sz="1800" dirty="0"/>
              <a:t> (5) </a:t>
            </a:r>
            <a:r>
              <a:rPr lang="en-US" sz="1800" dirty="0" smtClean="0"/>
              <a:t>1218-1237.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457200" y="4225030"/>
            <a:ext cx="8229600" cy="1732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Idea</a:t>
            </a:r>
            <a:endParaRPr lang="en-US" sz="2800" dirty="0" smtClean="0"/>
          </a:p>
          <a:p>
            <a:pPr lvl="1"/>
            <a:r>
              <a:rPr lang="en-US" sz="2000" dirty="0" smtClean="0"/>
              <a:t>Represent a </a:t>
            </a:r>
            <a:r>
              <a:rPr lang="en-US" sz="2000" dirty="0" smtClean="0">
                <a:solidFill>
                  <a:srgbClr val="FF0000"/>
                </a:solidFill>
              </a:rPr>
              <a:t>DEDS</a:t>
            </a:r>
            <a:r>
              <a:rPr lang="en-US" sz="2000" dirty="0" smtClean="0"/>
              <a:t> by an </a:t>
            </a:r>
            <a:r>
              <a:rPr lang="en-US" sz="2000" dirty="0" smtClean="0">
                <a:solidFill>
                  <a:srgbClr val="FF0000"/>
                </a:solidFill>
              </a:rPr>
              <a:t>Event Relationship Graph </a:t>
            </a:r>
            <a:r>
              <a:rPr lang="en-US" sz="2000" dirty="0" smtClean="0"/>
              <a:t>(</a:t>
            </a:r>
            <a:r>
              <a:rPr lang="en-US" sz="2000" b="1" dirty="0" smtClean="0"/>
              <a:t>ERG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Convert </a:t>
            </a:r>
            <a:r>
              <a:rPr lang="en-US" sz="2000" dirty="0" smtClean="0">
                <a:solidFill>
                  <a:srgbClr val="FF0000"/>
                </a:solidFill>
              </a:rPr>
              <a:t>ERG</a:t>
            </a:r>
            <a:r>
              <a:rPr lang="en-US" sz="2000" dirty="0" smtClean="0"/>
              <a:t> to an </a:t>
            </a:r>
            <a:r>
              <a:rPr lang="en-US" sz="2000" dirty="0" smtClean="0">
                <a:solidFill>
                  <a:srgbClr val="FF0000"/>
                </a:solidFill>
              </a:rPr>
              <a:t>MP Problem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Solving</a:t>
            </a:r>
            <a:r>
              <a:rPr lang="en-US" sz="2000" dirty="0" smtClean="0"/>
              <a:t> the MP Problem </a:t>
            </a:r>
            <a:r>
              <a:rPr lang="en-US" sz="2000" dirty="0" smtClean="0">
                <a:sym typeface="Symbol" panose="05050102010706020507" pitchFamily="18" charset="2"/>
              </a:rPr>
              <a:t> 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Simulating</a:t>
            </a:r>
            <a:r>
              <a:rPr lang="en-US" sz="2000" dirty="0" smtClean="0">
                <a:sym typeface="Symbol" panose="05050102010706020507" pitchFamily="18" charset="2"/>
              </a:rPr>
              <a:t> the DEDS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4</a:t>
            </a:fld>
            <a:endParaRPr lang="el-GR" dirty="0"/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457200" y="1511709"/>
            <a:ext cx="8229600" cy="1350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Manufacturing system applications</a:t>
            </a:r>
          </a:p>
          <a:p>
            <a:pPr lvl="1"/>
            <a:r>
              <a:rPr lang="en-US" sz="1800" dirty="0" smtClean="0"/>
              <a:t>Alfieri, A</a:t>
            </a:r>
            <a:r>
              <a:rPr lang="en-US" sz="1800" dirty="0"/>
              <a:t>., A. Matta. 2012. Mathematical programming representation of pull controlled single-product serial manufacturing systems. </a:t>
            </a:r>
            <a:r>
              <a:rPr lang="en-US" sz="1800" i="1" dirty="0"/>
              <a:t>J. </a:t>
            </a:r>
            <a:r>
              <a:rPr lang="en-US" sz="1800" i="1" dirty="0" err="1"/>
              <a:t>Intell</a:t>
            </a:r>
            <a:r>
              <a:rPr lang="en-US" sz="1800" i="1" dirty="0"/>
              <a:t> Manuf.</a:t>
            </a:r>
            <a:r>
              <a:rPr lang="en-US" sz="1800" dirty="0"/>
              <a:t> </a:t>
            </a:r>
            <a:r>
              <a:rPr lang="en-US" sz="1800" b="1" dirty="0"/>
              <a:t>23</a:t>
            </a:r>
            <a:r>
              <a:rPr lang="en-US" sz="1800" dirty="0"/>
              <a:t> (1) </a:t>
            </a:r>
            <a:r>
              <a:rPr lang="en-US" sz="1800" dirty="0" smtClean="0"/>
              <a:t>23-35.</a:t>
            </a: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457200" y="2955881"/>
            <a:ext cx="8229600" cy="3200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Advantages of method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Easy</a:t>
            </a:r>
            <a:r>
              <a:rPr lang="en-US" sz="1800" dirty="0" smtClean="0"/>
              <a:t> and </a:t>
            </a:r>
            <a:r>
              <a:rPr lang="en-US" sz="1800" dirty="0" smtClean="0">
                <a:solidFill>
                  <a:srgbClr val="FF0000"/>
                </a:solidFill>
              </a:rPr>
              <a:t>elegant</a:t>
            </a:r>
            <a:r>
              <a:rPr lang="en-US" sz="1800" dirty="0" smtClean="0"/>
              <a:t> way to </a:t>
            </a:r>
            <a:r>
              <a:rPr lang="en-US" sz="1800" dirty="0" smtClean="0">
                <a:solidFill>
                  <a:srgbClr val="FF0000"/>
                </a:solidFill>
              </a:rPr>
              <a:t>model</a:t>
            </a:r>
            <a:r>
              <a:rPr lang="en-US" sz="1800" dirty="0" smtClean="0"/>
              <a:t> system dynamics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Allows the </a:t>
            </a:r>
            <a:r>
              <a:rPr lang="en-US" sz="1800" dirty="0" smtClean="0">
                <a:solidFill>
                  <a:srgbClr val="FF0000"/>
                </a:solidFill>
              </a:rPr>
              <a:t>use</a:t>
            </a:r>
            <a:r>
              <a:rPr lang="en-US" sz="1800" dirty="0" smtClean="0"/>
              <a:t> of </a:t>
            </a:r>
            <a:r>
              <a:rPr lang="en-US" sz="1800" dirty="0" smtClean="0">
                <a:solidFill>
                  <a:srgbClr val="FF0000"/>
                </a:solidFill>
              </a:rPr>
              <a:t>efficient</a:t>
            </a:r>
            <a:r>
              <a:rPr lang="en-US" sz="1800" dirty="0" smtClean="0"/>
              <a:t> well-developed </a:t>
            </a:r>
            <a:r>
              <a:rPr lang="en-US" sz="1800" dirty="0" smtClean="0">
                <a:solidFill>
                  <a:srgbClr val="FF0000"/>
                </a:solidFill>
              </a:rPr>
              <a:t>MP algorithms </a:t>
            </a:r>
            <a:r>
              <a:rPr lang="en-US" sz="1800" dirty="0" smtClean="0"/>
              <a:t>(e.g., Simplex) for DEDS simulation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Paves the way for </a:t>
            </a:r>
            <a:r>
              <a:rPr lang="en-US" sz="1800" dirty="0" smtClean="0">
                <a:solidFill>
                  <a:srgbClr val="FF0000"/>
                </a:solidFill>
              </a:rPr>
              <a:t>exploiting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MP theory </a:t>
            </a:r>
            <a:r>
              <a:rPr lang="en-US" sz="1800" dirty="0" smtClean="0"/>
              <a:t>(e.g., duality) for the </a:t>
            </a:r>
            <a:r>
              <a:rPr lang="en-US" sz="1800" dirty="0" smtClean="0">
                <a:solidFill>
                  <a:srgbClr val="FF0000"/>
                </a:solidFill>
              </a:rPr>
              <a:t>detection</a:t>
            </a:r>
            <a:r>
              <a:rPr lang="en-US" sz="1800" dirty="0" smtClean="0"/>
              <a:t> of </a:t>
            </a:r>
            <a:r>
              <a:rPr lang="en-US" sz="1800" dirty="0" smtClean="0">
                <a:solidFill>
                  <a:srgbClr val="FF0000"/>
                </a:solidFill>
              </a:rPr>
              <a:t>structural properties </a:t>
            </a:r>
            <a:r>
              <a:rPr lang="en-US" sz="1800" dirty="0" smtClean="0"/>
              <a:t>of the system</a:t>
            </a:r>
          </a:p>
          <a:p>
            <a:pPr lvl="2"/>
            <a:r>
              <a:rPr lang="en-US" sz="1400" dirty="0"/>
              <a:t>Chan, W. K. V., L. W. </a:t>
            </a:r>
            <a:r>
              <a:rPr lang="en-US" sz="1400" dirty="0" err="1"/>
              <a:t>Schruben</a:t>
            </a:r>
            <a:r>
              <a:rPr lang="en-US" sz="1400" dirty="0"/>
              <a:t>. 2003. Properties of discrete-event systems from their mathematical programming representations. </a:t>
            </a:r>
            <a:r>
              <a:rPr lang="en-US" sz="1400" i="1" dirty="0"/>
              <a:t>Proc. 2003 Winter Simulation Conf. </a:t>
            </a:r>
            <a:r>
              <a:rPr lang="en-US" sz="1400" dirty="0"/>
              <a:t>IEEE, Piscataway, NJ, 496-502</a:t>
            </a:r>
            <a:r>
              <a:rPr lang="en-US" sz="1400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Paves the way for </a:t>
            </a:r>
            <a:r>
              <a:rPr lang="en-US" sz="1800" dirty="0" smtClean="0">
                <a:solidFill>
                  <a:srgbClr val="FF0000"/>
                </a:solidFill>
              </a:rPr>
              <a:t>using MP techniques </a:t>
            </a:r>
            <a:r>
              <a:rPr lang="en-US" sz="1800" dirty="0" smtClean="0"/>
              <a:t>(e.g., sensitivity analysis) </a:t>
            </a:r>
            <a:r>
              <a:rPr lang="en-US" sz="1800" dirty="0" smtClean="0">
                <a:solidFill>
                  <a:srgbClr val="FF0000"/>
                </a:solidFill>
              </a:rPr>
              <a:t>for</a:t>
            </a:r>
            <a:r>
              <a:rPr lang="en-US" sz="1800" dirty="0" smtClean="0"/>
              <a:t> parameter design and </a:t>
            </a:r>
            <a:r>
              <a:rPr lang="en-US" sz="1800" b="1" dirty="0" smtClean="0">
                <a:solidFill>
                  <a:srgbClr val="FF0000"/>
                </a:solidFill>
              </a:rPr>
              <a:t>optimization</a:t>
            </a:r>
          </a:p>
        </p:txBody>
      </p:sp>
    </p:spTree>
    <p:extLst>
      <p:ext uri="{BB962C8B-B14F-4D97-AF65-F5344CB8AC3E}">
        <p14:creationId xmlns:p14="http://schemas.microsoft.com/office/powerpoint/2010/main" val="11273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5</a:t>
            </a:fld>
            <a:endParaRPr lang="el-GR" dirty="0"/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457200" y="1511709"/>
            <a:ext cx="8229600" cy="40923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Parameter Optimization</a:t>
            </a:r>
            <a:r>
              <a:rPr lang="en-US" sz="2400" dirty="0" smtClean="0"/>
              <a:t> using MP representations of DEDS</a:t>
            </a:r>
          </a:p>
          <a:p>
            <a:pPr marL="400050">
              <a:buFont typeface="+mj-lt"/>
              <a:buAutoNum type="arabicPeriod"/>
            </a:pPr>
            <a:r>
              <a:rPr lang="en-US" sz="2000" b="1" dirty="0" smtClean="0"/>
              <a:t>Gradient-based numerical optimization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Solve LP </a:t>
            </a:r>
            <a:r>
              <a:rPr lang="en-US" sz="1800" dirty="0" smtClean="0"/>
              <a:t>problem (</a:t>
            </a:r>
            <a:r>
              <a:rPr lang="en-US" sz="1800" dirty="0" smtClean="0">
                <a:sym typeface="Symbol" panose="05050102010706020507" pitchFamily="18" charset="2"/>
              </a:rPr>
              <a:t> simulate system)</a:t>
            </a:r>
            <a:endParaRPr lang="en-US" sz="1800" dirty="0" smtClean="0"/>
          </a:p>
          <a:p>
            <a:pPr marL="857250" lvl="1" indent="-342900">
              <a:buFont typeface="+mj-lt"/>
              <a:buAutoNum type="arabicPeriod"/>
            </a:pPr>
            <a:r>
              <a:rPr lang="en-US" sz="1800" dirty="0" smtClean="0"/>
              <a:t>Use </a:t>
            </a:r>
            <a:r>
              <a:rPr lang="en-US" sz="1800" dirty="0" smtClean="0">
                <a:solidFill>
                  <a:srgbClr val="FF0000"/>
                </a:solidFill>
              </a:rPr>
              <a:t>shadow prices </a:t>
            </a:r>
            <a:r>
              <a:rPr lang="en-US" sz="1800" dirty="0" smtClean="0"/>
              <a:t>of the LP solution to compute (</a:t>
            </a:r>
            <a:r>
              <a:rPr lang="en-US" sz="1800" dirty="0" smtClean="0">
                <a:solidFill>
                  <a:srgbClr val="FF0000"/>
                </a:solidFill>
              </a:rPr>
              <a:t>sample path</a:t>
            </a:r>
            <a:r>
              <a:rPr lang="en-US" sz="1800" dirty="0" smtClean="0"/>
              <a:t>)</a:t>
            </a:r>
            <a:r>
              <a:rPr lang="en-US" sz="1800" dirty="0" smtClean="0">
                <a:solidFill>
                  <a:srgbClr val="FF0000"/>
                </a:solidFill>
              </a:rPr>
              <a:t> derivative estimates </a:t>
            </a:r>
            <a:r>
              <a:rPr lang="en-US" sz="1800" dirty="0" smtClean="0"/>
              <a:t>of performance w.r.t. parameters (equivalent to IPA derivative estimation)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1800" dirty="0" smtClean="0"/>
              <a:t>Use </a:t>
            </a:r>
            <a:r>
              <a:rPr lang="en-US" sz="1800" dirty="0" smtClean="0">
                <a:solidFill>
                  <a:srgbClr val="FF0000"/>
                </a:solidFill>
              </a:rPr>
              <a:t>derivatives estimates </a:t>
            </a:r>
            <a:r>
              <a:rPr lang="en-US" sz="1800" dirty="0" smtClean="0"/>
              <a:t>to drive a </a:t>
            </a:r>
            <a:r>
              <a:rPr lang="en-US" sz="1800" dirty="0" smtClean="0">
                <a:solidFill>
                  <a:srgbClr val="FF0000"/>
                </a:solidFill>
              </a:rPr>
              <a:t>gradient-based</a:t>
            </a:r>
            <a:r>
              <a:rPr lang="en-US" sz="1800" dirty="0" smtClean="0"/>
              <a:t> stochastic </a:t>
            </a:r>
            <a:r>
              <a:rPr lang="en-US" sz="1800" dirty="0" smtClean="0">
                <a:solidFill>
                  <a:srgbClr val="FF0000"/>
                </a:solidFill>
              </a:rPr>
              <a:t>optimization</a:t>
            </a:r>
            <a:r>
              <a:rPr lang="en-US" sz="1800" dirty="0" smtClean="0"/>
              <a:t> algorithm</a:t>
            </a:r>
          </a:p>
          <a:p>
            <a:pPr marL="800100" lvl="1"/>
            <a:r>
              <a:rPr lang="en-US" sz="1800" dirty="0" smtClean="0">
                <a:solidFill>
                  <a:srgbClr val="FF0000"/>
                </a:solidFill>
              </a:rPr>
              <a:t>Suitable for continuous parameters </a:t>
            </a:r>
            <a:r>
              <a:rPr lang="en-US" sz="1800" dirty="0" smtClean="0"/>
              <a:t>that appear as constants in the LP problem (e.g., service times in a G/G/m queue)</a:t>
            </a:r>
          </a:p>
          <a:p>
            <a:pPr lvl="2"/>
            <a:r>
              <a:rPr lang="en-US" sz="1400" dirty="0"/>
              <a:t>Chan, W. K. V., L. W. </a:t>
            </a:r>
            <a:r>
              <a:rPr lang="en-US" sz="1400" dirty="0" err="1"/>
              <a:t>Schruben</a:t>
            </a:r>
            <a:r>
              <a:rPr lang="en-US" sz="1400" dirty="0"/>
              <a:t>. 2006. Response gradient estimation using mathematical programming models of discrete-event system sample paths. </a:t>
            </a:r>
            <a:r>
              <a:rPr lang="en-US" sz="1400" i="1" dirty="0"/>
              <a:t>Proc. 2006 Winter Simulation Conf. </a:t>
            </a:r>
            <a:r>
              <a:rPr lang="en-US" sz="1400" dirty="0"/>
              <a:t>IEEE, Piscataway, NJ, 272-278</a:t>
            </a:r>
            <a:r>
              <a:rPr lang="en-US" sz="1400" dirty="0" smtClean="0"/>
              <a:t>. (G/G/1)</a:t>
            </a:r>
            <a:endParaRPr lang="el-GR" sz="1400" dirty="0"/>
          </a:p>
          <a:p>
            <a:pPr lvl="2"/>
            <a:r>
              <a:rPr lang="en-US" sz="1400" dirty="0" smtClean="0"/>
              <a:t>Chan</a:t>
            </a:r>
            <a:r>
              <a:rPr lang="en-US" sz="1400" dirty="0"/>
              <a:t>, W. K. V., N. </a:t>
            </a:r>
            <a:r>
              <a:rPr lang="en-US" sz="1400" dirty="0" err="1"/>
              <a:t>Closser</a:t>
            </a:r>
            <a:r>
              <a:rPr lang="en-US" sz="1400" dirty="0"/>
              <a:t>. 2013. Sensitivity analysis of linear programming </a:t>
            </a:r>
            <a:r>
              <a:rPr lang="en-US" sz="1400" dirty="0" smtClean="0"/>
              <a:t>formulations </a:t>
            </a:r>
            <a:r>
              <a:rPr lang="en-US" sz="1400" dirty="0"/>
              <a:t>for G/G/M queue. </a:t>
            </a:r>
            <a:r>
              <a:rPr lang="en-US" sz="1400" i="1" dirty="0"/>
              <a:t>Proc. 2013 Winter Simulation Conf. </a:t>
            </a:r>
            <a:r>
              <a:rPr lang="en-US" sz="1400" dirty="0"/>
              <a:t>IEEE, Piscataway, NJ, 667-677</a:t>
            </a:r>
            <a:r>
              <a:rPr lang="en-US" sz="1400" dirty="0" smtClean="0"/>
              <a:t>. (G/G/M)</a:t>
            </a:r>
            <a:endParaRPr lang="el-GR" sz="1800" dirty="0"/>
          </a:p>
          <a:p>
            <a:pPr lvl="1"/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383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6</a:t>
            </a:fld>
            <a:endParaRPr lang="el-GR" dirty="0"/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457200" y="1204111"/>
            <a:ext cx="8229600" cy="49794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Optimization</a:t>
            </a:r>
            <a:r>
              <a:rPr lang="en-US" sz="2400" dirty="0" smtClean="0"/>
              <a:t> using MP representations of DEDS (cont’d)</a:t>
            </a:r>
          </a:p>
          <a:p>
            <a:pPr marL="514350" indent="-457200">
              <a:buFont typeface="+mj-lt"/>
              <a:buAutoNum type="arabicPeriod" startAt="2"/>
            </a:pPr>
            <a:r>
              <a:rPr lang="en-US" sz="2000" b="1" dirty="0" smtClean="0">
                <a:solidFill>
                  <a:srgbClr val="FF0000"/>
                </a:solidFill>
              </a:rPr>
              <a:t>Simulate</a:t>
            </a:r>
            <a:r>
              <a:rPr lang="en-US" sz="2000" b="1" dirty="0" smtClean="0"/>
              <a:t> system and </a:t>
            </a:r>
            <a:r>
              <a:rPr lang="en-US" sz="2000" b="1" dirty="0" smtClean="0">
                <a:solidFill>
                  <a:srgbClr val="FF0000"/>
                </a:solidFill>
              </a:rPr>
              <a:t>optimize</a:t>
            </a:r>
            <a:r>
              <a:rPr lang="en-US" sz="2000" b="1" dirty="0" smtClean="0"/>
              <a:t> parameters </a:t>
            </a:r>
            <a:r>
              <a:rPr lang="en-US" sz="2000" b="1" dirty="0" smtClean="0">
                <a:solidFill>
                  <a:srgbClr val="FF0000"/>
                </a:solidFill>
              </a:rPr>
              <a:t>simultaneously</a:t>
            </a:r>
          </a:p>
          <a:p>
            <a:pPr marL="800100" lvl="1"/>
            <a:r>
              <a:rPr lang="en-US" sz="1800" dirty="0" smtClean="0">
                <a:solidFill>
                  <a:srgbClr val="FF0000"/>
                </a:solidFill>
              </a:rPr>
              <a:t>Suitable for </a:t>
            </a:r>
            <a:r>
              <a:rPr lang="en-US" sz="1800" dirty="0">
                <a:solidFill>
                  <a:srgbClr val="FF0000"/>
                </a:solidFill>
              </a:rPr>
              <a:t>discrete parameters </a:t>
            </a:r>
            <a:r>
              <a:rPr lang="en-US" sz="1800" dirty="0"/>
              <a:t>(e.g., buffers sizes in a production line, Kanban levels in a Kanban system)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1800" dirty="0" smtClean="0"/>
              <a:t>Introduce </a:t>
            </a:r>
            <a:r>
              <a:rPr lang="en-US" sz="1800" dirty="0" smtClean="0">
                <a:solidFill>
                  <a:srgbClr val="FF0000"/>
                </a:solidFill>
              </a:rPr>
              <a:t>0/1 </a:t>
            </a:r>
            <a:r>
              <a:rPr lang="en-US" sz="1800" dirty="0">
                <a:solidFill>
                  <a:srgbClr val="FF0000"/>
                </a:solidFill>
              </a:rPr>
              <a:t>variables </a:t>
            </a:r>
            <a:r>
              <a:rPr lang="en-US" sz="1800" dirty="0" smtClean="0"/>
              <a:t>to represent all </a:t>
            </a:r>
            <a:r>
              <a:rPr lang="en-US" sz="1800" dirty="0"/>
              <a:t>possible values of a discrete decision variable (e.g., buffer </a:t>
            </a:r>
            <a:r>
              <a:rPr lang="en-US" sz="1800" dirty="0" smtClean="0"/>
              <a:t>size, no. of </a:t>
            </a:r>
            <a:r>
              <a:rPr lang="en-US" sz="1800" dirty="0" err="1" smtClean="0"/>
              <a:t>kanbans</a:t>
            </a:r>
            <a:r>
              <a:rPr lang="en-US" sz="1800" dirty="0" smtClean="0"/>
              <a:t>, etc.) 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LP</a:t>
            </a:r>
            <a:r>
              <a:rPr lang="en-US" sz="1800" dirty="0" smtClean="0"/>
              <a:t> </a:t>
            </a:r>
            <a:r>
              <a:rPr lang="en-US" sz="1800" dirty="0"/>
              <a:t>problem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⟹ </a:t>
            </a:r>
            <a:r>
              <a:rPr lang="en-US" sz="1800" dirty="0" smtClean="0">
                <a:solidFill>
                  <a:srgbClr val="FF0000"/>
                </a:solidFill>
              </a:rPr>
              <a:t>MILP</a:t>
            </a:r>
            <a:r>
              <a:rPr lang="en-US" sz="1800" dirty="0" smtClean="0"/>
              <a:t> </a:t>
            </a:r>
            <a:r>
              <a:rPr lang="en-US" sz="1800" dirty="0"/>
              <a:t>problem </a:t>
            </a:r>
            <a:endParaRPr lang="en-US" sz="1800" dirty="0" smtClean="0"/>
          </a:p>
          <a:p>
            <a:pPr marL="857250" lvl="1" indent="-342900">
              <a:buFont typeface="+mj-lt"/>
              <a:buAutoNum type="arabicPeriod"/>
            </a:pPr>
            <a:r>
              <a:rPr lang="en-US" sz="1800" dirty="0" smtClean="0"/>
              <a:t>Use </a:t>
            </a:r>
            <a:r>
              <a:rPr lang="en-US" sz="1800" dirty="0" smtClean="0">
                <a:solidFill>
                  <a:srgbClr val="FF0000"/>
                </a:solidFill>
              </a:rPr>
              <a:t>LP approximation </a:t>
            </a:r>
            <a:r>
              <a:rPr lang="en-US" sz="1800" dirty="0" smtClean="0"/>
              <a:t>to the MILP problem</a:t>
            </a:r>
          </a:p>
          <a:p>
            <a:pPr lvl="2"/>
            <a:r>
              <a:rPr lang="en-US" sz="1400" dirty="0"/>
              <a:t>Matta, A. 2008. Simulation optimization with mathematical programming representation of discrete event systems,</a:t>
            </a:r>
            <a:r>
              <a:rPr lang="en-US" sz="1400" i="1" dirty="0"/>
              <a:t> Proc. 2008 Winter Simulation Conf. </a:t>
            </a:r>
            <a:r>
              <a:rPr lang="en-US" sz="1400" dirty="0"/>
              <a:t>IEEE, Piscataway, NJ, 1393-1400.</a:t>
            </a:r>
          </a:p>
          <a:p>
            <a:pPr lvl="2"/>
            <a:r>
              <a:rPr lang="en-US" sz="1400" dirty="0"/>
              <a:t>Alfieri, A., Matta, A., G. Pedrielli, 2011. Mathematical programming formulations for approximate simulation and optimization of closed-loop systems,</a:t>
            </a:r>
            <a:r>
              <a:rPr lang="en-US" sz="1400" i="1" dirty="0"/>
              <a:t> Proc. </a:t>
            </a:r>
            <a:r>
              <a:rPr lang="en-US" sz="1400" b="1" i="1" dirty="0"/>
              <a:t>SMMSO 2011</a:t>
            </a:r>
            <a:r>
              <a:rPr lang="en-US" sz="1400" i="1" dirty="0"/>
              <a:t>,</a:t>
            </a:r>
            <a:r>
              <a:rPr lang="en-US" sz="1400" dirty="0"/>
              <a:t> </a:t>
            </a:r>
            <a:r>
              <a:rPr lang="en-US" sz="1400" dirty="0" err="1"/>
              <a:t>Kusadasi</a:t>
            </a:r>
            <a:r>
              <a:rPr lang="en-US" sz="1400" dirty="0"/>
              <a:t>, Turkey, 85-92.</a:t>
            </a:r>
            <a:endParaRPr lang="el-GR" sz="1400" dirty="0"/>
          </a:p>
          <a:p>
            <a:pPr lvl="2"/>
            <a:r>
              <a:rPr lang="en-US" sz="1400" dirty="0"/>
              <a:t>Alfieri, A., A. Matta. 2012. Mathematical programming formulations for approximate simulation of multistage production systems. </a:t>
            </a:r>
            <a:r>
              <a:rPr lang="en-US" sz="1400" i="1" dirty="0"/>
              <a:t>EJOR</a:t>
            </a:r>
            <a:r>
              <a:rPr lang="en-US" sz="1400" dirty="0"/>
              <a:t> </a:t>
            </a:r>
            <a:r>
              <a:rPr lang="en-US" sz="1400" b="1" dirty="0"/>
              <a:t>219</a:t>
            </a:r>
            <a:r>
              <a:rPr lang="en-US" sz="1400" dirty="0"/>
              <a:t> 773-783.</a:t>
            </a:r>
          </a:p>
          <a:p>
            <a:pPr lvl="2"/>
            <a:r>
              <a:rPr lang="en-US" sz="1400" dirty="0"/>
              <a:t>Alfieri, A., Matta, A., G. Pedrielli, 2013. Integrating simulation modeling and optimization: An event based approach,</a:t>
            </a:r>
            <a:r>
              <a:rPr lang="en-US" sz="1400" i="1" dirty="0"/>
              <a:t> Proc. </a:t>
            </a:r>
            <a:r>
              <a:rPr lang="en-US" sz="1400" b="1" i="1" dirty="0"/>
              <a:t>SMMSO 2013</a:t>
            </a:r>
            <a:r>
              <a:rPr lang="en-US" sz="1400" i="1" dirty="0"/>
              <a:t>,</a:t>
            </a:r>
            <a:r>
              <a:rPr lang="en-US" sz="1400" dirty="0"/>
              <a:t> </a:t>
            </a:r>
            <a:r>
              <a:rPr lang="en-US" sz="1400" dirty="0" err="1"/>
              <a:t>Seeon</a:t>
            </a:r>
            <a:r>
              <a:rPr lang="en-US" sz="1400" dirty="0"/>
              <a:t>, Germany, 1-8.</a:t>
            </a:r>
            <a:endParaRPr lang="el-GR" sz="1400" dirty="0"/>
          </a:p>
          <a:p>
            <a:pPr lvl="2"/>
            <a:r>
              <a:rPr lang="en-US" sz="1400" dirty="0"/>
              <a:t>Matta, A., G. Pedrielli, A. Alfieri. 2014. ERG Lite: Event based modeling for simulation-optimization of control policies in discrete event systems,</a:t>
            </a:r>
            <a:r>
              <a:rPr lang="en-US" sz="1400" i="1" dirty="0"/>
              <a:t> Proc. 2014 Winter Simulation Conf. </a:t>
            </a:r>
            <a:r>
              <a:rPr lang="en-US" sz="1400" dirty="0"/>
              <a:t>IEEE, Piscataway, NJ, 3983-3994</a:t>
            </a:r>
            <a:r>
              <a:rPr lang="en-US" sz="1400" dirty="0" smtClean="0"/>
              <a:t>.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905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457200" y="1511709"/>
            <a:ext cx="8229600" cy="4092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Our naïve approach: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dirty="0" smtClean="0"/>
              <a:t>Use </a:t>
            </a:r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gradient-based method </a:t>
            </a:r>
            <a:r>
              <a:rPr lang="en-US" sz="2400" dirty="0" smtClean="0"/>
              <a:t>(solve LP to simulate + use shadow prices to compute gradient estimates), but for </a:t>
            </a:r>
            <a:r>
              <a:rPr lang="en-US" sz="2400" dirty="0" smtClean="0">
                <a:solidFill>
                  <a:srgbClr val="FF0000"/>
                </a:solidFill>
              </a:rPr>
              <a:t>discrete parameters </a:t>
            </a:r>
            <a:r>
              <a:rPr lang="en-US" sz="2400" dirty="0" smtClean="0"/>
              <a:t>(which appear as </a:t>
            </a:r>
            <a:r>
              <a:rPr lang="en-US" sz="2400" dirty="0" smtClean="0">
                <a:solidFill>
                  <a:srgbClr val="FF0000"/>
                </a:solidFill>
              </a:rPr>
              <a:t>indexes</a:t>
            </a:r>
            <a:r>
              <a:rPr lang="en-US" sz="2400" dirty="0" smtClean="0"/>
              <a:t> of continuous decision variables in the LP formulation)</a:t>
            </a:r>
          </a:p>
          <a:p>
            <a:endParaRPr lang="en-US" sz="2400" dirty="0" smtClean="0"/>
          </a:p>
          <a:p>
            <a:r>
              <a:rPr lang="en-US" sz="2400" dirty="0" smtClean="0"/>
              <a:t>See what happens!</a:t>
            </a:r>
          </a:p>
        </p:txBody>
      </p:sp>
    </p:spTree>
    <p:extLst>
      <p:ext uri="{BB962C8B-B14F-4D97-AF65-F5344CB8AC3E}">
        <p14:creationId xmlns:p14="http://schemas.microsoft.com/office/powerpoint/2010/main" val="33303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LP representation of Kanban system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8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4" y="1417638"/>
            <a:ext cx="7605216" cy="221280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59667" y="2488298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3679" y="2383444"/>
            <a:ext cx="77694" cy="8964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52710" y="2377812"/>
            <a:ext cx="77694" cy="8964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245632" y="2387142"/>
            <a:ext cx="77694" cy="896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68698" y="2488298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262965" y="2493823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356288" y="2387142"/>
            <a:ext cx="77694" cy="896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373621" y="2493823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438624" y="2383444"/>
            <a:ext cx="77694" cy="896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55957" y="249012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549280" y="2383444"/>
            <a:ext cx="77694" cy="896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566613" y="249012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652601" y="2383444"/>
            <a:ext cx="77694" cy="896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69934" y="249012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763257" y="2383444"/>
            <a:ext cx="77694" cy="896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780590" y="249012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8228284" y="3354828"/>
            <a:ext cx="77694" cy="89647"/>
          </a:xfrm>
          <a:prstGeom prst="rect">
            <a:avLst/>
          </a:prstGeom>
          <a:solidFill>
            <a:srgbClr val="FFC000"/>
          </a:solidFill>
          <a:ln w="6350">
            <a:solidFill>
              <a:schemeClr val="dk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702896" y="2930741"/>
            <a:ext cx="77694" cy="89647"/>
          </a:xfrm>
          <a:prstGeom prst="rect">
            <a:avLst/>
          </a:prstGeom>
          <a:solidFill>
            <a:srgbClr val="FFC000"/>
          </a:solidFill>
          <a:ln w="6350">
            <a:solidFill>
              <a:schemeClr val="dk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768662" y="2556854"/>
            <a:ext cx="77694" cy="89647"/>
          </a:xfrm>
          <a:prstGeom prst="rect">
            <a:avLst/>
          </a:prstGeom>
          <a:solidFill>
            <a:srgbClr val="FFC000"/>
          </a:solidFill>
          <a:ln w="6350">
            <a:solidFill>
              <a:schemeClr val="dk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228284" y="2549423"/>
            <a:ext cx="77694" cy="89647"/>
          </a:xfrm>
          <a:prstGeom prst="rect">
            <a:avLst/>
          </a:prstGeom>
          <a:solidFill>
            <a:srgbClr val="FFC000"/>
          </a:solidFill>
          <a:ln w="6350">
            <a:solidFill>
              <a:schemeClr val="dk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244271" y="2479063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527766" y="1903527"/>
            <a:ext cx="77694" cy="896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549280" y="2556854"/>
            <a:ext cx="77694" cy="896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159937" y="2489206"/>
            <a:ext cx="77694" cy="896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182751" y="2419032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323016" y="1893883"/>
            <a:ext cx="77694" cy="896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54072" y="2975564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Stage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88292" y="3020388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Stage 2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4819" y="3012339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Stage 3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45336" y="1687326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Stage 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3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59 -0.00185 L -0.20711 -0.0625 L -0.16666 -0.0625 " pathEditMode="relative" ptsTypes="AAAA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46 -0.05555 " pathEditMode="relative" ptsTypes="AA">
                                      <p:cBhvr>
                                        <p:cTn id="3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972 -0.00185 " pathEditMode="relative" ptsTypes="AA"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972 -0.00185 " pathEditMode="relative" ptsTypes="AA">
                                      <p:cBhvr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358 0 L 0.04219 -0.12223 L -0.17205 -0.12107 L -0.17205 -0.07199 L -0.13524 -0.07084 " pathEditMode="relative" ptsTypes="AAAAAA">
                                      <p:cBhvr>
                                        <p:cTn id="4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226 0.09514 " pathEditMode="relative" ptsTypes="AA">
                                      <p:cBhvr>
                                        <p:cTn id="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36 -0.01088 " pathEditMode="relative" ptsTypes="AA">
                                      <p:cBhvr>
                                        <p:cTn id="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36 -0.01088 " pathEditMode="relative" ptsTypes="AA">
                                      <p:cBhvr>
                                        <p:cTn id="7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93 L 0.04271 -0.00811 L 0.04462 -0.10533 L -0.17031 -0.10487 L -0.17066 -0.07176 L -0.13385 -0.0713 " pathEditMode="relative" ptsTypes="AAAAAA">
                                      <p:cBhvr>
                                        <p:cTn id="7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5" grpId="0" animBg="1"/>
      <p:bldP spid="55" grpId="1" animBg="1"/>
      <p:bldP spid="56" grpId="0" animBg="1"/>
      <p:bldP spid="56" grpId="1" animBg="1"/>
      <p:bldP spid="59" grpId="0" animBg="1"/>
      <p:bldP spid="59" grpId="1" animBg="1"/>
      <p:bldP spid="60" grpId="0" animBg="1"/>
      <p:bldP spid="60" grpId="1" animBg="1"/>
      <p:bldP spid="60" grpId="2" animBg="1"/>
      <p:bldP spid="60" grpId="3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4" grpId="2" animBg="1"/>
      <p:bldP spid="64" grpId="3" animBg="1"/>
      <p:bldP spid="65" grpId="0" animBg="1"/>
      <p:bldP spid="65" grpId="1" animBg="1"/>
      <p:bldP spid="65" grpId="2" animBg="1"/>
      <p:bldP spid="66" grpId="0" animBg="1"/>
      <p:bldP spid="67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LP representation of Kanban system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892D-20A6-47D2-A1E7-81E118D9A28A}" type="slidenum">
              <a:rPr lang="el-GR" smtClean="0"/>
              <a:pPr/>
              <a:t>9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4" y="1417638"/>
            <a:ext cx="7605216" cy="2212802"/>
          </a:xfrm>
          <a:prstGeom prst="rect">
            <a:avLst/>
          </a:prstGeom>
        </p:spPr>
      </p:pic>
      <p:sp>
        <p:nvSpPr>
          <p:cNvPr id="18" name="Ορθογώνιο 17"/>
          <p:cNvSpPr/>
          <p:nvPr/>
        </p:nvSpPr>
        <p:spPr>
          <a:xfrm>
            <a:off x="2351315" y="2133599"/>
            <a:ext cx="435429" cy="53122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2453" y="3618467"/>
                <a:ext cx="78812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𝐖𝐒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: Workstation </a:t>
                </a:r>
                <a:r>
                  <a:rPr lang="en-US" dirty="0"/>
                  <a:t>of stage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modelled as a single-server queue containing stage-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in-process parts (WIP) with stage-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kanbans</a:t>
                </a:r>
                <a:r>
                  <a:rPr lang="en-US" dirty="0"/>
                  <a:t> attached to them,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53" y="3618467"/>
                <a:ext cx="7881257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1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Ορθογώνιο 33"/>
          <p:cNvSpPr/>
          <p:nvPr/>
        </p:nvSpPr>
        <p:spPr>
          <a:xfrm>
            <a:off x="3540027" y="2146659"/>
            <a:ext cx="435429" cy="53122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Ορθογώνιο 34"/>
          <p:cNvSpPr/>
          <p:nvPr/>
        </p:nvSpPr>
        <p:spPr>
          <a:xfrm>
            <a:off x="4728739" y="2133598"/>
            <a:ext cx="435429" cy="53122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Ορθογώνιο 35"/>
          <p:cNvSpPr/>
          <p:nvPr/>
        </p:nvSpPr>
        <p:spPr>
          <a:xfrm>
            <a:off x="5931835" y="2146659"/>
            <a:ext cx="435429" cy="53122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49100" y="4194553"/>
                <a:ext cx="80136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𝐏𝐀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: Queue </a:t>
                </a:r>
                <a:r>
                  <a:rPr lang="en-US" dirty="0"/>
                  <a:t>containing stage-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finished parts with stage-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kanbans</a:t>
                </a:r>
                <a:r>
                  <a:rPr lang="en-US" dirty="0"/>
                  <a:t> attached to them,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00" y="4194553"/>
                <a:ext cx="8013604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4717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22960" y="4814725"/>
                <a:ext cx="79335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𝐃𝐀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: Queue </a:t>
                </a:r>
                <a:r>
                  <a:rPr lang="en-US" dirty="0"/>
                  <a:t>containing </a:t>
                </a:r>
                <a:r>
                  <a:rPr lang="en-US" dirty="0" smtClean="0"/>
                  <a:t>free stage-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kanbans</a:t>
                </a:r>
                <a:r>
                  <a:rPr lang="en-US" dirty="0"/>
                  <a:t> representing demands for stage-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parts from the next stage,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4814725"/>
                <a:ext cx="7933508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61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62434" y="5441736"/>
                <a:ext cx="7768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 smtClean="0"/>
                  <a:t>: Queue </a:t>
                </a:r>
                <a:r>
                  <a:rPr lang="en-US" dirty="0"/>
                  <a:t>containing raw parts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434" y="5441736"/>
                <a:ext cx="7768038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249681" y="5831269"/>
                <a:ext cx="76983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: Queue </a:t>
                </a:r>
                <a:r>
                  <a:rPr lang="en-US" dirty="0"/>
                  <a:t>containing backordered customer demands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1" y="5831269"/>
                <a:ext cx="7698377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Ορθογώνιο 40"/>
          <p:cNvSpPr/>
          <p:nvPr/>
        </p:nvSpPr>
        <p:spPr>
          <a:xfrm>
            <a:off x="2932156" y="2274872"/>
            <a:ext cx="435429" cy="5728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Ορθογώνιο 41"/>
          <p:cNvSpPr/>
          <p:nvPr/>
        </p:nvSpPr>
        <p:spPr>
          <a:xfrm>
            <a:off x="4089077" y="2274222"/>
            <a:ext cx="435429" cy="5728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Ορθογώνιο 42"/>
          <p:cNvSpPr/>
          <p:nvPr/>
        </p:nvSpPr>
        <p:spPr>
          <a:xfrm>
            <a:off x="5328732" y="2268190"/>
            <a:ext cx="435429" cy="5728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Ορθογώνιο 43"/>
          <p:cNvSpPr/>
          <p:nvPr/>
        </p:nvSpPr>
        <p:spPr>
          <a:xfrm>
            <a:off x="6508744" y="2270736"/>
            <a:ext cx="435429" cy="5728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Ορθογώνιο 44"/>
          <p:cNvSpPr/>
          <p:nvPr/>
        </p:nvSpPr>
        <p:spPr>
          <a:xfrm>
            <a:off x="1691180" y="1695755"/>
            <a:ext cx="435429" cy="5728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Ορθογώνιο 45"/>
          <p:cNvSpPr/>
          <p:nvPr/>
        </p:nvSpPr>
        <p:spPr>
          <a:xfrm>
            <a:off x="2891646" y="1695105"/>
            <a:ext cx="435429" cy="5728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Ορθογώνιο 46"/>
          <p:cNvSpPr/>
          <p:nvPr/>
        </p:nvSpPr>
        <p:spPr>
          <a:xfrm>
            <a:off x="4087756" y="1689073"/>
            <a:ext cx="435429" cy="5728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Ορθογώνιο 47"/>
          <p:cNvSpPr/>
          <p:nvPr/>
        </p:nvSpPr>
        <p:spPr>
          <a:xfrm>
            <a:off x="5267768" y="1691619"/>
            <a:ext cx="435429" cy="5728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Ορθογώνιο 48"/>
          <p:cNvSpPr/>
          <p:nvPr/>
        </p:nvSpPr>
        <p:spPr>
          <a:xfrm>
            <a:off x="1691180" y="2295675"/>
            <a:ext cx="435429" cy="53122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Ορθογώνιο 49"/>
          <p:cNvSpPr/>
          <p:nvPr/>
        </p:nvSpPr>
        <p:spPr>
          <a:xfrm>
            <a:off x="6508329" y="2799201"/>
            <a:ext cx="435429" cy="53122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13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7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8" grpId="0"/>
      <p:bldP spid="39" grpId="0"/>
      <p:bldP spid="40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</p:bldLst>
  </p:timing>
</p:sld>
</file>

<file path=ppt/theme/theme1.xml><?xml version="1.0" encoding="utf-8"?>
<a:theme xmlns:a="http://schemas.openxmlformats.org/drawingml/2006/main" name="UTH_D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UTH_DME</Template>
  <TotalTime>4404</TotalTime>
  <Words>1732</Words>
  <Application>Microsoft Office PowerPoint</Application>
  <PresentationFormat>On-screen Show (4:3)</PresentationFormat>
  <Paragraphs>829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Symbol</vt:lpstr>
      <vt:lpstr>Times New Roman</vt:lpstr>
      <vt:lpstr>UTH_DME</vt:lpstr>
      <vt:lpstr>Using shadow prices in a linear programing representation of Kanban system dynamics to maximize system throughput</vt:lpstr>
      <vt:lpstr>Outline</vt:lpstr>
      <vt:lpstr>Introduction</vt:lpstr>
      <vt:lpstr>Introduction</vt:lpstr>
      <vt:lpstr>Introduction</vt:lpstr>
      <vt:lpstr>Introduction</vt:lpstr>
      <vt:lpstr>Introduction</vt:lpstr>
      <vt:lpstr>LP representation of Kanban system</vt:lpstr>
      <vt:lpstr>LP representation of Kanban system</vt:lpstr>
      <vt:lpstr>LP representation of Kanban system</vt:lpstr>
      <vt:lpstr>LP representation of Kanban system</vt:lpstr>
      <vt:lpstr>LP representation of Kanban system</vt:lpstr>
      <vt:lpstr>LP representation of Kanban system</vt:lpstr>
      <vt:lpstr>LP representation of Kanban system</vt:lpstr>
      <vt:lpstr>LP representation of Kanban system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Numerical Results</vt:lpstr>
      <vt:lpstr>Conclusions</vt:lpstr>
      <vt:lpstr>Acknowledgement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zczcxc</dc:title>
  <dc:creator>GL II</dc:creator>
  <cp:lastModifiedBy>George</cp:lastModifiedBy>
  <cp:revision>292</cp:revision>
  <dcterms:created xsi:type="dcterms:W3CDTF">2014-06-28T07:17:34Z</dcterms:created>
  <dcterms:modified xsi:type="dcterms:W3CDTF">2015-05-30T16:53:58Z</dcterms:modified>
</cp:coreProperties>
</file>